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 id="2147483765" r:id="rId2"/>
    <p:sldMasterId id="2147483813" r:id="rId3"/>
    <p:sldMasterId id="2147483825" r:id="rId4"/>
  </p:sldMasterIdLst>
  <p:sldIdLst>
    <p:sldId id="266" r:id="rId5"/>
    <p:sldId id="272" r:id="rId6"/>
    <p:sldId id="267" r:id="rId7"/>
    <p:sldId id="256" r:id="rId8"/>
    <p:sldId id="258" r:id="rId9"/>
    <p:sldId id="342" r:id="rId10"/>
    <p:sldId id="379" r:id="rId11"/>
    <p:sldId id="356" r:id="rId12"/>
    <p:sldId id="346" r:id="rId13"/>
    <p:sldId id="368" r:id="rId14"/>
    <p:sldId id="369" r:id="rId15"/>
    <p:sldId id="359" r:id="rId16"/>
    <p:sldId id="361" r:id="rId17"/>
    <p:sldId id="370" r:id="rId18"/>
    <p:sldId id="371" r:id="rId19"/>
    <p:sldId id="372" r:id="rId20"/>
    <p:sldId id="373" r:id="rId21"/>
    <p:sldId id="375" r:id="rId22"/>
    <p:sldId id="376" r:id="rId23"/>
    <p:sldId id="377" r:id="rId24"/>
    <p:sldId id="378" r:id="rId25"/>
    <p:sldId id="363" r:id="rId26"/>
    <p:sldId id="364" r:id="rId27"/>
    <p:sldId id="365" r:id="rId28"/>
    <p:sldId id="366" r:id="rId29"/>
    <p:sldId id="367" r:id="rId30"/>
    <p:sldId id="358" r:id="rId31"/>
    <p:sldId id="318" r:id="rId32"/>
    <p:sldId id="262" r:id="rId33"/>
    <p:sldId id="283" r:id="rId34"/>
    <p:sldId id="351" r:id="rId35"/>
    <p:sldId id="349" r:id="rId36"/>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ção Padrão" id="{D0D3EB37-A3ED-4485-AF7B-7B9AD2E9F3E3}">
          <p14:sldIdLst>
            <p14:sldId id="266"/>
            <p14:sldId id="272"/>
            <p14:sldId id="267"/>
            <p14:sldId id="256"/>
            <p14:sldId id="258"/>
            <p14:sldId id="342"/>
            <p14:sldId id="379"/>
            <p14:sldId id="356"/>
            <p14:sldId id="346"/>
            <p14:sldId id="368"/>
            <p14:sldId id="369"/>
            <p14:sldId id="359"/>
            <p14:sldId id="361"/>
            <p14:sldId id="370"/>
            <p14:sldId id="371"/>
            <p14:sldId id="372"/>
            <p14:sldId id="373"/>
            <p14:sldId id="375"/>
            <p14:sldId id="376"/>
            <p14:sldId id="377"/>
            <p14:sldId id="378"/>
          </p14:sldIdLst>
        </p14:section>
        <p14:section name="lição" id="{16A57FF8-F339-4BE6-A4E6-BB1C7028BA6B}">
          <p14:sldIdLst>
            <p14:sldId id="363"/>
            <p14:sldId id="364"/>
            <p14:sldId id="365"/>
            <p14:sldId id="366"/>
            <p14:sldId id="367"/>
            <p14:sldId id="358"/>
          </p14:sldIdLst>
        </p14:section>
        <p14:section name="Inicio da lição" id="{8D13D955-7872-482A-9AD7-2228959C4563}">
          <p14:sldIdLst>
            <p14:sldId id="318"/>
            <p14:sldId id="262"/>
          </p14:sldIdLst>
        </p14:section>
        <p14:section name="Despedida" id="{7F55A980-5E90-4AB8-BFAE-D1BDC312C3A1}">
          <p14:sldIdLst>
            <p14:sldId id="283"/>
            <p14:sldId id="351"/>
            <p14:sldId id="34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86" d="100"/>
          <a:sy n="86" d="100"/>
        </p:scale>
        <p:origin x="65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322727-23DB-4749-A140-A47040407A51}" type="doc">
      <dgm:prSet loTypeId="urn:microsoft.com/office/officeart/2005/8/layout/vList2" loCatId="list" qsTypeId="urn:microsoft.com/office/officeart/2005/8/quickstyle/simple2" qsCatId="simple" csTypeId="urn:microsoft.com/office/officeart/2005/8/colors/accent3_2" csCatId="accent3"/>
      <dgm:spPr/>
      <dgm:t>
        <a:bodyPr/>
        <a:lstStyle/>
        <a:p>
          <a:endParaRPr lang="en-US"/>
        </a:p>
      </dgm:t>
    </dgm:pt>
    <dgm:pt modelId="{85D4A2E6-E656-42F8-9464-7A1DC552B8EE}">
      <dgm:prSet/>
      <dgm:spPr/>
      <dgm:t>
        <a:bodyPr/>
        <a:lstStyle/>
        <a:p>
          <a:r>
            <a:rPr lang="pt-BR" b="0" i="0"/>
            <a:t>MANASSÉS SE ARREPENDEU! Então Manassés começou a desfazer tudo que tinha feito antes. Ele tirou os ídolos do templo e restaurou o altar de Deus. </a:t>
          </a:r>
          <a:endParaRPr lang="en-US"/>
        </a:p>
      </dgm:t>
    </dgm:pt>
    <dgm:pt modelId="{500A9F83-12F4-470F-B655-F85C9EB5F6C8}" type="parTrans" cxnId="{AEB06258-4EF1-4B62-BF31-6A1942437075}">
      <dgm:prSet/>
      <dgm:spPr/>
      <dgm:t>
        <a:bodyPr/>
        <a:lstStyle/>
        <a:p>
          <a:endParaRPr lang="en-US"/>
        </a:p>
      </dgm:t>
    </dgm:pt>
    <dgm:pt modelId="{ACFA0954-46EB-48B5-83FC-77041AD99204}" type="sibTrans" cxnId="{AEB06258-4EF1-4B62-BF31-6A1942437075}">
      <dgm:prSet/>
      <dgm:spPr/>
      <dgm:t>
        <a:bodyPr/>
        <a:lstStyle/>
        <a:p>
          <a:endParaRPr lang="en-US"/>
        </a:p>
      </dgm:t>
    </dgm:pt>
    <dgm:pt modelId="{6ECDDABC-890A-485F-91D3-E21F3EE9E630}">
      <dgm:prSet/>
      <dgm:spPr/>
      <dgm:t>
        <a:bodyPr/>
        <a:lstStyle/>
        <a:p>
          <a:r>
            <a:rPr lang="pt-BR" b="0" i="0"/>
            <a:t>Manassés passou a adorar somente a Deus. No entanto, o mal já estava feito. O povo continuou na idolatria e Manassés não conseguiu reverter todo o mal que tinha causado.</a:t>
          </a:r>
          <a:endParaRPr lang="en-US"/>
        </a:p>
      </dgm:t>
    </dgm:pt>
    <dgm:pt modelId="{40CEFB46-A4A6-4D47-8280-FF370F1CB182}" type="parTrans" cxnId="{670107AD-169A-40C1-9303-ACF6FAD7D8C9}">
      <dgm:prSet/>
      <dgm:spPr/>
      <dgm:t>
        <a:bodyPr/>
        <a:lstStyle/>
        <a:p>
          <a:endParaRPr lang="en-US"/>
        </a:p>
      </dgm:t>
    </dgm:pt>
    <dgm:pt modelId="{941CFC69-4637-4946-BDE1-D446905989B7}" type="sibTrans" cxnId="{670107AD-169A-40C1-9303-ACF6FAD7D8C9}">
      <dgm:prSet/>
      <dgm:spPr/>
      <dgm:t>
        <a:bodyPr/>
        <a:lstStyle/>
        <a:p>
          <a:endParaRPr lang="en-US"/>
        </a:p>
      </dgm:t>
    </dgm:pt>
    <dgm:pt modelId="{F771C91D-9AC1-49F2-962F-5C3EA61E77B2}" type="pres">
      <dgm:prSet presAssocID="{83322727-23DB-4749-A140-A47040407A51}" presName="linear" presStyleCnt="0">
        <dgm:presLayoutVars>
          <dgm:animLvl val="lvl"/>
          <dgm:resizeHandles val="exact"/>
        </dgm:presLayoutVars>
      </dgm:prSet>
      <dgm:spPr/>
    </dgm:pt>
    <dgm:pt modelId="{E4C45409-0B9F-42BA-9BF5-18A557536998}" type="pres">
      <dgm:prSet presAssocID="{85D4A2E6-E656-42F8-9464-7A1DC552B8EE}" presName="parentText" presStyleLbl="node1" presStyleIdx="0" presStyleCnt="2">
        <dgm:presLayoutVars>
          <dgm:chMax val="0"/>
          <dgm:bulletEnabled val="1"/>
        </dgm:presLayoutVars>
      </dgm:prSet>
      <dgm:spPr/>
    </dgm:pt>
    <dgm:pt modelId="{118D8EF0-FD18-4ED5-B256-2F876ABE9E82}" type="pres">
      <dgm:prSet presAssocID="{ACFA0954-46EB-48B5-83FC-77041AD99204}" presName="spacer" presStyleCnt="0"/>
      <dgm:spPr/>
    </dgm:pt>
    <dgm:pt modelId="{54985168-CF74-4424-A13F-38902F5CB597}" type="pres">
      <dgm:prSet presAssocID="{6ECDDABC-890A-485F-91D3-E21F3EE9E630}" presName="parentText" presStyleLbl="node1" presStyleIdx="1" presStyleCnt="2">
        <dgm:presLayoutVars>
          <dgm:chMax val="0"/>
          <dgm:bulletEnabled val="1"/>
        </dgm:presLayoutVars>
      </dgm:prSet>
      <dgm:spPr/>
    </dgm:pt>
  </dgm:ptLst>
  <dgm:cxnLst>
    <dgm:cxn modelId="{AEB06258-4EF1-4B62-BF31-6A1942437075}" srcId="{83322727-23DB-4749-A140-A47040407A51}" destId="{85D4A2E6-E656-42F8-9464-7A1DC552B8EE}" srcOrd="0" destOrd="0" parTransId="{500A9F83-12F4-470F-B655-F85C9EB5F6C8}" sibTransId="{ACFA0954-46EB-48B5-83FC-77041AD99204}"/>
    <dgm:cxn modelId="{EFB5B77E-3A56-4A57-A69E-2B559FDCC187}" type="presOf" srcId="{6ECDDABC-890A-485F-91D3-E21F3EE9E630}" destId="{54985168-CF74-4424-A13F-38902F5CB597}" srcOrd="0" destOrd="0" presId="urn:microsoft.com/office/officeart/2005/8/layout/vList2"/>
    <dgm:cxn modelId="{7E0BD99E-3704-43C1-973D-50AC8BD76CBE}" type="presOf" srcId="{85D4A2E6-E656-42F8-9464-7A1DC552B8EE}" destId="{E4C45409-0B9F-42BA-9BF5-18A557536998}" srcOrd="0" destOrd="0" presId="urn:microsoft.com/office/officeart/2005/8/layout/vList2"/>
    <dgm:cxn modelId="{670107AD-169A-40C1-9303-ACF6FAD7D8C9}" srcId="{83322727-23DB-4749-A140-A47040407A51}" destId="{6ECDDABC-890A-485F-91D3-E21F3EE9E630}" srcOrd="1" destOrd="0" parTransId="{40CEFB46-A4A6-4D47-8280-FF370F1CB182}" sibTransId="{941CFC69-4637-4946-BDE1-D446905989B7}"/>
    <dgm:cxn modelId="{96ED4DF1-FCF0-483E-BE99-1F4C15173A87}" type="presOf" srcId="{83322727-23DB-4749-A140-A47040407A51}" destId="{F771C91D-9AC1-49F2-962F-5C3EA61E77B2}" srcOrd="0" destOrd="0" presId="urn:microsoft.com/office/officeart/2005/8/layout/vList2"/>
    <dgm:cxn modelId="{4986091F-7619-4E80-B2D7-2CAF4EB1F1DD}" type="presParOf" srcId="{F771C91D-9AC1-49F2-962F-5C3EA61E77B2}" destId="{E4C45409-0B9F-42BA-9BF5-18A557536998}" srcOrd="0" destOrd="0" presId="urn:microsoft.com/office/officeart/2005/8/layout/vList2"/>
    <dgm:cxn modelId="{01C0243E-589D-4ED7-8FB4-123B28A70A96}" type="presParOf" srcId="{F771C91D-9AC1-49F2-962F-5C3EA61E77B2}" destId="{118D8EF0-FD18-4ED5-B256-2F876ABE9E82}" srcOrd="1" destOrd="0" presId="urn:microsoft.com/office/officeart/2005/8/layout/vList2"/>
    <dgm:cxn modelId="{2EAE9A4D-DBAC-4D62-8FD6-CD8C563FFD37}" type="presParOf" srcId="{F771C91D-9AC1-49F2-962F-5C3EA61E77B2}" destId="{54985168-CF74-4424-A13F-38902F5CB597}"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41D767-F4A8-42CB-B76D-8C552078C58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4E78CD57-E206-4352-BB25-C60C9D34340C}">
      <dgm:prSet/>
      <dgm:spPr/>
      <dgm:t>
        <a:bodyPr/>
        <a:lstStyle/>
        <a:p>
          <a:r>
            <a:rPr lang="pt-BR"/>
            <a:t>A mensagem de Sofonias é direta: Judá enfrentaria o Juízo porque fazia sacrifícios humanos, praticava a idolatria e consultava os astros (Sf 1.4-13).</a:t>
          </a:r>
          <a:endParaRPr lang="en-US"/>
        </a:p>
      </dgm:t>
    </dgm:pt>
    <dgm:pt modelId="{6087F171-8954-40A5-B16D-4A3B7F3ED05A}" type="parTrans" cxnId="{3089D54C-E0D8-4D0D-A5C4-3AF5A40F20ED}">
      <dgm:prSet/>
      <dgm:spPr/>
      <dgm:t>
        <a:bodyPr/>
        <a:lstStyle/>
        <a:p>
          <a:endParaRPr lang="en-US"/>
        </a:p>
      </dgm:t>
    </dgm:pt>
    <dgm:pt modelId="{4CF695A7-C700-4D82-8967-1010DCF974F1}" type="sibTrans" cxnId="{3089D54C-E0D8-4D0D-A5C4-3AF5A40F20ED}">
      <dgm:prSet/>
      <dgm:spPr/>
      <dgm:t>
        <a:bodyPr/>
        <a:lstStyle/>
        <a:p>
          <a:endParaRPr lang="en-US"/>
        </a:p>
      </dgm:t>
    </dgm:pt>
    <dgm:pt modelId="{D8511411-733F-4383-8F1E-FC2D077AF177}">
      <dgm:prSet/>
      <dgm:spPr/>
      <dgm:t>
        <a:bodyPr/>
        <a:lstStyle/>
        <a:p>
          <a:r>
            <a:rPr lang="pt-BR"/>
            <a:t>Sofonias vinha de linhagem nobre, mas isso não impediu de confrontar os príncipes de Judá pela corrupção dos valores éticos, morais e espirituais que eles promoviam em Judá (Sf 1.8)</a:t>
          </a:r>
          <a:endParaRPr lang="en-US"/>
        </a:p>
      </dgm:t>
    </dgm:pt>
    <dgm:pt modelId="{0C03E6D5-DB3A-4D2D-800B-871545162FEB}" type="parTrans" cxnId="{F4AE4786-D74A-4290-9076-F0DF4F21F691}">
      <dgm:prSet/>
      <dgm:spPr/>
      <dgm:t>
        <a:bodyPr/>
        <a:lstStyle/>
        <a:p>
          <a:endParaRPr lang="en-US"/>
        </a:p>
      </dgm:t>
    </dgm:pt>
    <dgm:pt modelId="{FF256DFD-15E1-4235-BC2F-0B57165D72C1}" type="sibTrans" cxnId="{F4AE4786-D74A-4290-9076-F0DF4F21F691}">
      <dgm:prSet/>
      <dgm:spPr/>
      <dgm:t>
        <a:bodyPr/>
        <a:lstStyle/>
        <a:p>
          <a:endParaRPr lang="en-US"/>
        </a:p>
      </dgm:t>
    </dgm:pt>
    <dgm:pt modelId="{8B240890-D3AF-404F-BFE6-6BF25A5B6C40}">
      <dgm:prSet/>
      <dgm:spPr/>
      <dgm:t>
        <a:bodyPr/>
        <a:lstStyle/>
        <a:p>
          <a:r>
            <a:rPr lang="pt-BR"/>
            <a:t>Sofonias entretanto, mesmo pregando o juízo, não deixou de contemplar a graça de Deus. O Deus que traria o castigo também os resgatariam com misericórdia, Sf 3.17.</a:t>
          </a:r>
          <a:endParaRPr lang="en-US"/>
        </a:p>
      </dgm:t>
    </dgm:pt>
    <dgm:pt modelId="{A56841C0-252C-4EE1-A9C4-143898FC31FB}" type="parTrans" cxnId="{5CC53EF8-D806-4C80-A16B-230368D0B81B}">
      <dgm:prSet/>
      <dgm:spPr/>
      <dgm:t>
        <a:bodyPr/>
        <a:lstStyle/>
        <a:p>
          <a:endParaRPr lang="en-US"/>
        </a:p>
      </dgm:t>
    </dgm:pt>
    <dgm:pt modelId="{ECA588B5-A6AC-44A4-B8EF-949AA896BEA5}" type="sibTrans" cxnId="{5CC53EF8-D806-4C80-A16B-230368D0B81B}">
      <dgm:prSet/>
      <dgm:spPr/>
      <dgm:t>
        <a:bodyPr/>
        <a:lstStyle/>
        <a:p>
          <a:endParaRPr lang="en-US"/>
        </a:p>
      </dgm:t>
    </dgm:pt>
    <dgm:pt modelId="{9DD45ABC-9AB7-4526-B008-22A4B64C6389}">
      <dgm:prSet/>
      <dgm:spPr/>
      <dgm:t>
        <a:bodyPr/>
        <a:lstStyle/>
        <a:p>
          <a:r>
            <a:rPr lang="pt-BR"/>
            <a:t>O livro de Sofonias, portanto, termina com uma mensagem de esperança, porque o julgamento de Deus traria em si a oportunidade do retorno aos caminhos da salvação, pois Deus restauraria o povo por Ele escolhido. Sf 3.20</a:t>
          </a:r>
          <a:endParaRPr lang="en-US"/>
        </a:p>
      </dgm:t>
    </dgm:pt>
    <dgm:pt modelId="{FD4C3F48-1DA1-4434-9D1C-26CD47063BB8}" type="parTrans" cxnId="{00F19BA4-2BAF-4AF8-82B8-933D74E8E0CC}">
      <dgm:prSet/>
      <dgm:spPr/>
      <dgm:t>
        <a:bodyPr/>
        <a:lstStyle/>
        <a:p>
          <a:endParaRPr lang="en-US"/>
        </a:p>
      </dgm:t>
    </dgm:pt>
    <dgm:pt modelId="{845B0E48-2E1A-42B9-9D8C-AE5BBEAC6129}" type="sibTrans" cxnId="{00F19BA4-2BAF-4AF8-82B8-933D74E8E0CC}">
      <dgm:prSet/>
      <dgm:spPr/>
      <dgm:t>
        <a:bodyPr/>
        <a:lstStyle/>
        <a:p>
          <a:endParaRPr lang="en-US"/>
        </a:p>
      </dgm:t>
    </dgm:pt>
    <dgm:pt modelId="{8379FDA9-491C-4B66-A09C-140923E55676}" type="pres">
      <dgm:prSet presAssocID="{6F41D767-F4A8-42CB-B76D-8C552078C588}" presName="linear" presStyleCnt="0">
        <dgm:presLayoutVars>
          <dgm:animLvl val="lvl"/>
          <dgm:resizeHandles val="exact"/>
        </dgm:presLayoutVars>
      </dgm:prSet>
      <dgm:spPr/>
    </dgm:pt>
    <dgm:pt modelId="{7C21C84F-84DB-4F48-BF8A-835D691ADC5B}" type="pres">
      <dgm:prSet presAssocID="{4E78CD57-E206-4352-BB25-C60C9D34340C}" presName="parentText" presStyleLbl="node1" presStyleIdx="0" presStyleCnt="4">
        <dgm:presLayoutVars>
          <dgm:chMax val="0"/>
          <dgm:bulletEnabled val="1"/>
        </dgm:presLayoutVars>
      </dgm:prSet>
      <dgm:spPr/>
    </dgm:pt>
    <dgm:pt modelId="{569F08F5-D422-41BD-A050-315850F0977D}" type="pres">
      <dgm:prSet presAssocID="{4CF695A7-C700-4D82-8967-1010DCF974F1}" presName="spacer" presStyleCnt="0"/>
      <dgm:spPr/>
    </dgm:pt>
    <dgm:pt modelId="{B9C392D2-A143-4D29-B1B4-22E55164A0D6}" type="pres">
      <dgm:prSet presAssocID="{D8511411-733F-4383-8F1E-FC2D077AF177}" presName="parentText" presStyleLbl="node1" presStyleIdx="1" presStyleCnt="4">
        <dgm:presLayoutVars>
          <dgm:chMax val="0"/>
          <dgm:bulletEnabled val="1"/>
        </dgm:presLayoutVars>
      </dgm:prSet>
      <dgm:spPr/>
    </dgm:pt>
    <dgm:pt modelId="{5A725693-80F4-4FA5-B665-5C5F648A33EB}" type="pres">
      <dgm:prSet presAssocID="{FF256DFD-15E1-4235-BC2F-0B57165D72C1}" presName="spacer" presStyleCnt="0"/>
      <dgm:spPr/>
    </dgm:pt>
    <dgm:pt modelId="{E08849E4-A2A2-475E-AF39-E306DC16B1BB}" type="pres">
      <dgm:prSet presAssocID="{8B240890-D3AF-404F-BFE6-6BF25A5B6C40}" presName="parentText" presStyleLbl="node1" presStyleIdx="2" presStyleCnt="4">
        <dgm:presLayoutVars>
          <dgm:chMax val="0"/>
          <dgm:bulletEnabled val="1"/>
        </dgm:presLayoutVars>
      </dgm:prSet>
      <dgm:spPr/>
    </dgm:pt>
    <dgm:pt modelId="{36C4FB66-8A26-48AA-93CA-10EAB0FD55B8}" type="pres">
      <dgm:prSet presAssocID="{ECA588B5-A6AC-44A4-B8EF-949AA896BEA5}" presName="spacer" presStyleCnt="0"/>
      <dgm:spPr/>
    </dgm:pt>
    <dgm:pt modelId="{2A6E3995-C531-49B9-B2FF-671FE2E90AFB}" type="pres">
      <dgm:prSet presAssocID="{9DD45ABC-9AB7-4526-B008-22A4B64C6389}" presName="parentText" presStyleLbl="node1" presStyleIdx="3" presStyleCnt="4">
        <dgm:presLayoutVars>
          <dgm:chMax val="0"/>
          <dgm:bulletEnabled val="1"/>
        </dgm:presLayoutVars>
      </dgm:prSet>
      <dgm:spPr/>
    </dgm:pt>
  </dgm:ptLst>
  <dgm:cxnLst>
    <dgm:cxn modelId="{116FFA1A-59BE-4180-B69A-6575EE1901F0}" type="presOf" srcId="{4E78CD57-E206-4352-BB25-C60C9D34340C}" destId="{7C21C84F-84DB-4F48-BF8A-835D691ADC5B}" srcOrd="0" destOrd="0" presId="urn:microsoft.com/office/officeart/2005/8/layout/vList2"/>
    <dgm:cxn modelId="{22DDFA1E-AD68-48E2-8672-597F58E5916C}" type="presOf" srcId="{9DD45ABC-9AB7-4526-B008-22A4B64C6389}" destId="{2A6E3995-C531-49B9-B2FF-671FE2E90AFB}" srcOrd="0" destOrd="0" presId="urn:microsoft.com/office/officeart/2005/8/layout/vList2"/>
    <dgm:cxn modelId="{B194413B-538B-48AE-AC02-2848AF81B92A}" type="presOf" srcId="{D8511411-733F-4383-8F1E-FC2D077AF177}" destId="{B9C392D2-A143-4D29-B1B4-22E55164A0D6}" srcOrd="0" destOrd="0" presId="urn:microsoft.com/office/officeart/2005/8/layout/vList2"/>
    <dgm:cxn modelId="{3089D54C-E0D8-4D0D-A5C4-3AF5A40F20ED}" srcId="{6F41D767-F4A8-42CB-B76D-8C552078C588}" destId="{4E78CD57-E206-4352-BB25-C60C9D34340C}" srcOrd="0" destOrd="0" parTransId="{6087F171-8954-40A5-B16D-4A3B7F3ED05A}" sibTransId="{4CF695A7-C700-4D82-8967-1010DCF974F1}"/>
    <dgm:cxn modelId="{F4AE4786-D74A-4290-9076-F0DF4F21F691}" srcId="{6F41D767-F4A8-42CB-B76D-8C552078C588}" destId="{D8511411-733F-4383-8F1E-FC2D077AF177}" srcOrd="1" destOrd="0" parTransId="{0C03E6D5-DB3A-4D2D-800B-871545162FEB}" sibTransId="{FF256DFD-15E1-4235-BC2F-0B57165D72C1}"/>
    <dgm:cxn modelId="{00F19BA4-2BAF-4AF8-82B8-933D74E8E0CC}" srcId="{6F41D767-F4A8-42CB-B76D-8C552078C588}" destId="{9DD45ABC-9AB7-4526-B008-22A4B64C6389}" srcOrd="3" destOrd="0" parTransId="{FD4C3F48-1DA1-4434-9D1C-26CD47063BB8}" sibTransId="{845B0E48-2E1A-42B9-9D8C-AE5BBEAC6129}"/>
    <dgm:cxn modelId="{5A8A40E1-FC20-4217-9A01-F2BB545920B0}" type="presOf" srcId="{6F41D767-F4A8-42CB-B76D-8C552078C588}" destId="{8379FDA9-491C-4B66-A09C-140923E55676}" srcOrd="0" destOrd="0" presId="urn:microsoft.com/office/officeart/2005/8/layout/vList2"/>
    <dgm:cxn modelId="{C397ADE3-E6FA-4CCD-977D-FE76E72CB132}" type="presOf" srcId="{8B240890-D3AF-404F-BFE6-6BF25A5B6C40}" destId="{E08849E4-A2A2-475E-AF39-E306DC16B1BB}" srcOrd="0" destOrd="0" presId="urn:microsoft.com/office/officeart/2005/8/layout/vList2"/>
    <dgm:cxn modelId="{5CC53EF8-D806-4C80-A16B-230368D0B81B}" srcId="{6F41D767-F4A8-42CB-B76D-8C552078C588}" destId="{8B240890-D3AF-404F-BFE6-6BF25A5B6C40}" srcOrd="2" destOrd="0" parTransId="{A56841C0-252C-4EE1-A9C4-143898FC31FB}" sibTransId="{ECA588B5-A6AC-44A4-B8EF-949AA896BEA5}"/>
    <dgm:cxn modelId="{647DAB4D-3A63-4454-A8D5-4D1D52318214}" type="presParOf" srcId="{8379FDA9-491C-4B66-A09C-140923E55676}" destId="{7C21C84F-84DB-4F48-BF8A-835D691ADC5B}" srcOrd="0" destOrd="0" presId="urn:microsoft.com/office/officeart/2005/8/layout/vList2"/>
    <dgm:cxn modelId="{642393DC-485E-4F31-984B-992214789D44}" type="presParOf" srcId="{8379FDA9-491C-4B66-A09C-140923E55676}" destId="{569F08F5-D422-41BD-A050-315850F0977D}" srcOrd="1" destOrd="0" presId="urn:microsoft.com/office/officeart/2005/8/layout/vList2"/>
    <dgm:cxn modelId="{C5D6A9FB-3DF0-41E3-871F-486F2D26E2AC}" type="presParOf" srcId="{8379FDA9-491C-4B66-A09C-140923E55676}" destId="{B9C392D2-A143-4D29-B1B4-22E55164A0D6}" srcOrd="2" destOrd="0" presId="urn:microsoft.com/office/officeart/2005/8/layout/vList2"/>
    <dgm:cxn modelId="{DDFA005C-95A0-470C-9BCE-6497232956BA}" type="presParOf" srcId="{8379FDA9-491C-4B66-A09C-140923E55676}" destId="{5A725693-80F4-4FA5-B665-5C5F648A33EB}" srcOrd="3" destOrd="0" presId="urn:microsoft.com/office/officeart/2005/8/layout/vList2"/>
    <dgm:cxn modelId="{4199C4B0-5679-48D0-8D4A-17EF456AF536}" type="presParOf" srcId="{8379FDA9-491C-4B66-A09C-140923E55676}" destId="{E08849E4-A2A2-475E-AF39-E306DC16B1BB}" srcOrd="4" destOrd="0" presId="urn:microsoft.com/office/officeart/2005/8/layout/vList2"/>
    <dgm:cxn modelId="{59BF72B3-1D11-42A2-8F4D-F69E1B4A2761}" type="presParOf" srcId="{8379FDA9-491C-4B66-A09C-140923E55676}" destId="{36C4FB66-8A26-48AA-93CA-10EAB0FD55B8}" srcOrd="5" destOrd="0" presId="urn:microsoft.com/office/officeart/2005/8/layout/vList2"/>
    <dgm:cxn modelId="{3F0770F2-C809-410B-8C44-7FF0D7B2F36D}" type="presParOf" srcId="{8379FDA9-491C-4B66-A09C-140923E55676}" destId="{2A6E3995-C531-49B9-B2FF-671FE2E90AFB}"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C45409-0B9F-42BA-9BF5-18A557536998}">
      <dsp:nvSpPr>
        <dsp:cNvPr id="0" name=""/>
        <dsp:cNvSpPr/>
      </dsp:nvSpPr>
      <dsp:spPr>
        <a:xfrm>
          <a:off x="0" y="72459"/>
          <a:ext cx="6586489" cy="178425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pt-BR" sz="2500" b="0" i="0" kern="1200"/>
            <a:t>MANASSÉS SE ARREPENDEU! Então Manassés começou a desfazer tudo que tinha feito antes. Ele tirou os ídolos do templo e restaurou o altar de Deus. </a:t>
          </a:r>
          <a:endParaRPr lang="en-US" sz="2500" kern="1200"/>
        </a:p>
      </dsp:txBody>
      <dsp:txXfrm>
        <a:off x="87100" y="159559"/>
        <a:ext cx="6412289" cy="1610050"/>
      </dsp:txXfrm>
    </dsp:sp>
    <dsp:sp modelId="{54985168-CF74-4424-A13F-38902F5CB597}">
      <dsp:nvSpPr>
        <dsp:cNvPr id="0" name=""/>
        <dsp:cNvSpPr/>
      </dsp:nvSpPr>
      <dsp:spPr>
        <a:xfrm>
          <a:off x="0" y="1928709"/>
          <a:ext cx="6586489" cy="178425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pt-BR" sz="2500" b="0" i="0" kern="1200"/>
            <a:t>Manassés passou a adorar somente a Deus. No entanto, o mal já estava feito. O povo continuou na idolatria e Manassés não conseguiu reverter todo o mal que tinha causado.</a:t>
          </a:r>
          <a:endParaRPr lang="en-US" sz="2500" kern="1200"/>
        </a:p>
      </dsp:txBody>
      <dsp:txXfrm>
        <a:off x="87100" y="2015809"/>
        <a:ext cx="6412289" cy="16100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21C84F-84DB-4F48-BF8A-835D691ADC5B}">
      <dsp:nvSpPr>
        <dsp:cNvPr id="0" name=""/>
        <dsp:cNvSpPr/>
      </dsp:nvSpPr>
      <dsp:spPr>
        <a:xfrm>
          <a:off x="0" y="65550"/>
          <a:ext cx="6797675" cy="1338662"/>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pt-BR" sz="1900" kern="1200"/>
            <a:t>A mensagem de Sofonias é direta: Judá enfrentaria o Juízo porque fazia sacrifícios humanos, praticava a idolatria e consultava os astros (Sf 1.4-13).</a:t>
          </a:r>
          <a:endParaRPr lang="en-US" sz="1900" kern="1200"/>
        </a:p>
      </dsp:txBody>
      <dsp:txXfrm>
        <a:off x="65348" y="130898"/>
        <a:ext cx="6666979" cy="1207966"/>
      </dsp:txXfrm>
    </dsp:sp>
    <dsp:sp modelId="{B9C392D2-A143-4D29-B1B4-22E55164A0D6}">
      <dsp:nvSpPr>
        <dsp:cNvPr id="0" name=""/>
        <dsp:cNvSpPr/>
      </dsp:nvSpPr>
      <dsp:spPr>
        <a:xfrm>
          <a:off x="0" y="1458933"/>
          <a:ext cx="6797675" cy="1338662"/>
        </a:xfrm>
        <a:prstGeom prst="roundRect">
          <a:avLst/>
        </a:prstGeom>
        <a:solidFill>
          <a:schemeClr val="accent2">
            <a:hueOff val="1080030"/>
            <a:satOff val="150"/>
            <a:lumOff val="13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pt-BR" sz="1900" kern="1200"/>
            <a:t>Sofonias vinha de linhagem nobre, mas isso não impediu de confrontar os príncipes de Judá pela corrupção dos valores éticos, morais e espirituais que eles promoviam em Judá (Sf 1.8)</a:t>
          </a:r>
          <a:endParaRPr lang="en-US" sz="1900" kern="1200"/>
        </a:p>
      </dsp:txBody>
      <dsp:txXfrm>
        <a:off x="65348" y="1524281"/>
        <a:ext cx="6666979" cy="1207966"/>
      </dsp:txXfrm>
    </dsp:sp>
    <dsp:sp modelId="{E08849E4-A2A2-475E-AF39-E306DC16B1BB}">
      <dsp:nvSpPr>
        <dsp:cNvPr id="0" name=""/>
        <dsp:cNvSpPr/>
      </dsp:nvSpPr>
      <dsp:spPr>
        <a:xfrm>
          <a:off x="0" y="2852316"/>
          <a:ext cx="6797675" cy="1338662"/>
        </a:xfrm>
        <a:prstGeom prst="roundRect">
          <a:avLst/>
        </a:prstGeom>
        <a:solidFill>
          <a:schemeClr val="accent2">
            <a:hueOff val="2160060"/>
            <a:satOff val="301"/>
            <a:lumOff val="26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pt-BR" sz="1900" kern="1200"/>
            <a:t>Sofonias entretanto, mesmo pregando o juízo, não deixou de contemplar a graça de Deus. O Deus que traria o castigo também os resgatariam com misericórdia, Sf 3.17.</a:t>
          </a:r>
          <a:endParaRPr lang="en-US" sz="1900" kern="1200"/>
        </a:p>
      </dsp:txBody>
      <dsp:txXfrm>
        <a:off x="65348" y="2917664"/>
        <a:ext cx="6666979" cy="1207966"/>
      </dsp:txXfrm>
    </dsp:sp>
    <dsp:sp modelId="{2A6E3995-C531-49B9-B2FF-671FE2E90AFB}">
      <dsp:nvSpPr>
        <dsp:cNvPr id="0" name=""/>
        <dsp:cNvSpPr/>
      </dsp:nvSpPr>
      <dsp:spPr>
        <a:xfrm>
          <a:off x="0" y="4245698"/>
          <a:ext cx="6797675" cy="1338662"/>
        </a:xfrm>
        <a:prstGeom prst="roundRect">
          <a:avLst/>
        </a:prstGeom>
        <a:solidFill>
          <a:schemeClr val="accent2">
            <a:hueOff val="3240090"/>
            <a:satOff val="451"/>
            <a:lumOff val="39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pt-BR" sz="1900" kern="1200"/>
            <a:t>O livro de Sofonias, portanto, termina com uma mensagem de esperança, porque o julgamento de Deus traria em si a oportunidade do retorno aos caminhos da salvação, pois Deus restauraria o povo por Ele escolhido. Sf 3.20</a:t>
          </a:r>
          <a:endParaRPr lang="en-US" sz="1900" kern="1200"/>
        </a:p>
      </dsp:txBody>
      <dsp:txXfrm>
        <a:off x="65348" y="4311046"/>
        <a:ext cx="6666979" cy="120796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ax="1600" units="cm"/>
          <inkml:channel name="Y" type="integer" max="900" units="cm"/>
          <inkml:channel name="T" type="integer" max="2.14748E9" units="dev"/>
        </inkml:traceFormat>
        <inkml:channelProperties>
          <inkml:channelProperty channel="X" name="resolution" value="36.11738" units="1/cm"/>
          <inkml:channelProperty channel="Y" name="resolution" value="36.14458" units="1/cm"/>
          <inkml:channelProperty channel="T" name="resolution" value="1" units="1/dev"/>
        </inkml:channelProperties>
      </inkml:inkSource>
      <inkml:timestamp xml:id="ts0" timeString="2021-05-14T19:50:28.944"/>
    </inkml:context>
    <inkml:brush xml:id="br0">
      <inkml:brushProperty name="width" value="0.05292" units="cm"/>
      <inkml:brushProperty name="height" value="0.05292" units="cm"/>
      <inkml:brushProperty name="color" value="#FF0000"/>
    </inkml:brush>
  </inkml:definitions>
  <inkml:trace contextRef="#ctx0" brushRef="#br0">12721 9102 0,'21'84'31,"64"149"-31,-43 64 16,85 41-16,233 424 15,-64 275-15,-20 43 16,20-106-16,-63 42 16,84 296-1,-274-783 1,20-233-16,-63-42 15,0-169-15,0-43 16,0-105 62,-21-1-62,-21 1-16,-22-22 15</inkml:trace>
  <inkml:trace contextRef="#ctx0" brushRef="#br0" timeOffset="781.45">14245 17124 0,'0'0'16,"233"212"-16,-21-22 0,-22-63 15,-21 42-15,-105-105 16,-1 21 0,-20-64-16,20 42 15,-42-63 48,-21-127-63,0-127 15,-42 21-15,-43 1 16,43-44-16,-21-20 16,20 42-16,-41-106 15,41-21 1,22 318-16,21 42 16</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4546BE41-2B84-4EBF-A7C2-24E0A398D4D7}" type="datetimeFigureOut">
              <a:rPr lang="pt-BR" smtClean="0"/>
              <a:t>04/06/2021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98374549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4546BE41-2B84-4EBF-A7C2-24E0A398D4D7}" type="datetimeFigureOut">
              <a:rPr lang="pt-BR" smtClean="0"/>
              <a:t>04/06/2021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325528287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4546BE41-2B84-4EBF-A7C2-24E0A398D4D7}" type="datetimeFigureOut">
              <a:rPr lang="pt-BR" smtClean="0"/>
              <a:t>04/06/2021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11378305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pt-BR"/>
              <a:t>Clique para editar o título mestre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00084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10147539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pt-BR"/>
              <a:t>Clique para editar o título mestre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 texto mestre</a:t>
            </a:r>
          </a:p>
        </p:txBody>
      </p:sp>
      <p:sp>
        <p:nvSpPr>
          <p:cNvPr id="4" name="Date Placeholder 3"/>
          <p:cNvSpPr>
            <a:spLocks noGrp="1"/>
          </p:cNvSpPr>
          <p:nvPr>
            <p:ph type="dt" sz="half" idx="10"/>
          </p:nvPr>
        </p:nvSpPr>
        <p:spPr/>
        <p:txBody>
          <a:bodyPr/>
          <a:lstStyle/>
          <a:p>
            <a:fld id="{E764861E-86DD-4FF0-8712-5ECBE110B74C}"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18824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pt-BR"/>
              <a:t>Clique para editar o título mestre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E764861E-86DD-4FF0-8712-5ECBE110B74C}" type="datetimeFigureOut">
              <a:rPr lang="pt-BR" smtClean="0"/>
              <a:t>04/06/2021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42216530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Content Placeholder 3"/>
          <p:cNvSpPr>
            <a:spLocks noGrp="1"/>
          </p:cNvSpPr>
          <p:nvPr>
            <p:ph sz="half" idx="2"/>
          </p:nvPr>
        </p:nvSpPr>
        <p:spPr>
          <a:xfrm>
            <a:off x="1097280" y="2582334"/>
            <a:ext cx="4937760" cy="337820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Content Placeholder 5"/>
          <p:cNvSpPr>
            <a:spLocks noGrp="1"/>
          </p:cNvSpPr>
          <p:nvPr>
            <p:ph sz="quarter" idx="4"/>
          </p:nvPr>
        </p:nvSpPr>
        <p:spPr>
          <a:xfrm>
            <a:off x="6217920" y="2582334"/>
            <a:ext cx="4937760" cy="337820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E764861E-86DD-4FF0-8712-5ECBE110B74C}" type="datetimeFigureOut">
              <a:rPr lang="pt-BR" smtClean="0"/>
              <a:t>04/06/2021</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3630157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E764861E-86DD-4FF0-8712-5ECBE110B74C}" type="datetimeFigureOut">
              <a:rPr lang="pt-BR" smtClean="0"/>
              <a:t>04/06/2021</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26896804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E764861E-86DD-4FF0-8712-5ECBE110B74C}" type="datetimeFigureOut">
              <a:rPr lang="pt-BR" smtClean="0"/>
              <a:t>04/06/2021</a:t>
            </a:fld>
            <a:endParaRPr lang="pt-B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pt-BR"/>
          </a:p>
        </p:txBody>
      </p:sp>
      <p:sp>
        <p:nvSpPr>
          <p:cNvPr id="9" name="Slide Number Placeholder 8"/>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17415624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pt-BR"/>
              <a:t>Clique para editar o título mestre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E764861E-86DD-4FF0-8712-5ECBE110B74C}" type="datetimeFigureOut">
              <a:rPr lang="pt-BR" smtClean="0"/>
              <a:t>04/06/2021</a:t>
            </a:fld>
            <a:endParaRPr lang="pt-B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pt-B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40FCFFB-D89C-475F-AD75-889886AB7929}" type="slidenum">
              <a:rPr lang="pt-BR" smtClean="0"/>
              <a:t>‹nº›</a:t>
            </a:fld>
            <a:endParaRPr lang="pt-BR"/>
          </a:p>
        </p:txBody>
      </p:sp>
    </p:spTree>
    <p:extLst>
      <p:ext uri="{BB962C8B-B14F-4D97-AF65-F5344CB8AC3E}">
        <p14:creationId xmlns:p14="http://schemas.microsoft.com/office/powerpoint/2010/main" val="4105454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4546BE41-2B84-4EBF-A7C2-24E0A398D4D7}" type="datetimeFigureOut">
              <a:rPr lang="pt-BR" smtClean="0"/>
              <a:t>04/06/2021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13886338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Date Placeholder 4"/>
          <p:cNvSpPr>
            <a:spLocks noGrp="1"/>
          </p:cNvSpPr>
          <p:nvPr>
            <p:ph type="dt" sz="half" idx="10"/>
          </p:nvPr>
        </p:nvSpPr>
        <p:spPr/>
        <p:txBody>
          <a:bodyPr/>
          <a:lstStyle/>
          <a:p>
            <a:fld id="{E764861E-86DD-4FF0-8712-5ECBE110B74C}" type="datetimeFigureOut">
              <a:rPr lang="pt-BR" smtClean="0"/>
              <a:t>04/06/2021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3125463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41776587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10742036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24403486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2448524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1EBDFE8D-4BC9-44B7-A727-A7AF7E3E5A89}"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95999225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1EBDFE8D-4BC9-44B7-A727-A7AF7E3E5A89}" type="datetimeFigureOut">
              <a:rPr lang="pt-BR" smtClean="0"/>
              <a:t>04/06/2021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41814010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Content Placeholder 3"/>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Content Placeholder 5"/>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1EBDFE8D-4BC9-44B7-A727-A7AF7E3E5A89}" type="datetimeFigureOut">
              <a:rPr lang="pt-BR" smtClean="0"/>
              <a:t>04/06/2021</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185409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1EBDFE8D-4BC9-44B7-A727-A7AF7E3E5A89}" type="datetimeFigureOut">
              <a:rPr lang="pt-BR" smtClean="0"/>
              <a:t>04/06/2021</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172102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BDFE8D-4BC9-44B7-A727-A7AF7E3E5A89}" type="datetimeFigureOut">
              <a:rPr lang="pt-BR" smtClean="0"/>
              <a:t>04/06/2021</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42881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 texto mestre</a:t>
            </a:r>
          </a:p>
        </p:txBody>
      </p:sp>
      <p:sp>
        <p:nvSpPr>
          <p:cNvPr id="4" name="Espaço Reservado para Data 3"/>
          <p:cNvSpPr>
            <a:spLocks noGrp="1"/>
          </p:cNvSpPr>
          <p:nvPr>
            <p:ph type="dt" sz="half" idx="10"/>
          </p:nvPr>
        </p:nvSpPr>
        <p:spPr/>
        <p:txBody>
          <a:bodyPr/>
          <a:lstStyle/>
          <a:p>
            <a:fld id="{4546BE41-2B84-4EBF-A7C2-24E0A398D4D7}" type="datetimeFigureOut">
              <a:rPr lang="pt-BR" smtClean="0"/>
              <a:t>04/06/2021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182689137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1EBDFE8D-4BC9-44B7-A727-A7AF7E3E5A89}" type="datetimeFigureOut">
              <a:rPr lang="pt-BR" smtClean="0"/>
              <a:t>04/06/2021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38271548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1EBDFE8D-4BC9-44B7-A727-A7AF7E3E5A89}" type="datetimeFigureOut">
              <a:rPr lang="pt-BR" smtClean="0"/>
              <a:t>04/06/2021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20185685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3920692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35282870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pt-BR"/>
              <a:t>Clique para editar o título mestre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09685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41692104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pt-BR"/>
              <a:t>Clique para editar o título mestre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 texto mestre</a:t>
            </a:r>
          </a:p>
        </p:txBody>
      </p:sp>
      <p:sp>
        <p:nvSpPr>
          <p:cNvPr id="4" name="Date Placeholder 3"/>
          <p:cNvSpPr>
            <a:spLocks noGrp="1"/>
          </p:cNvSpPr>
          <p:nvPr>
            <p:ph type="dt" sz="half" idx="10"/>
          </p:nvPr>
        </p:nvSpPr>
        <p:spPr/>
        <p:txBody>
          <a:bodyPr/>
          <a:lstStyle/>
          <a:p>
            <a:fld id="{E764861E-86DD-4FF0-8712-5ECBE110B74C}"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5261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pt-BR"/>
              <a:t>Clique para editar o título mestre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E764861E-86DD-4FF0-8712-5ECBE110B74C}" type="datetimeFigureOut">
              <a:rPr lang="pt-BR" smtClean="0"/>
              <a:t>04/06/2021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3784137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Content Placeholder 3"/>
          <p:cNvSpPr>
            <a:spLocks noGrp="1"/>
          </p:cNvSpPr>
          <p:nvPr>
            <p:ph sz="half" idx="2"/>
          </p:nvPr>
        </p:nvSpPr>
        <p:spPr>
          <a:xfrm>
            <a:off x="1097280" y="2582334"/>
            <a:ext cx="4937760" cy="337820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Content Placeholder 5"/>
          <p:cNvSpPr>
            <a:spLocks noGrp="1"/>
          </p:cNvSpPr>
          <p:nvPr>
            <p:ph sz="quarter" idx="4"/>
          </p:nvPr>
        </p:nvSpPr>
        <p:spPr>
          <a:xfrm>
            <a:off x="6217920" y="2582334"/>
            <a:ext cx="4937760" cy="337820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E764861E-86DD-4FF0-8712-5ECBE110B74C}" type="datetimeFigureOut">
              <a:rPr lang="pt-BR" smtClean="0"/>
              <a:t>04/06/2021</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1689909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E764861E-86DD-4FF0-8712-5ECBE110B74C}" type="datetimeFigureOut">
              <a:rPr lang="pt-BR" smtClean="0"/>
              <a:t>04/06/2021</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724856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4546BE41-2B84-4EBF-A7C2-24E0A398D4D7}" type="datetimeFigureOut">
              <a:rPr lang="pt-BR" smtClean="0"/>
              <a:t>04/06/2021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7088287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E764861E-86DD-4FF0-8712-5ECBE110B74C}" type="datetimeFigureOut">
              <a:rPr lang="pt-BR" smtClean="0"/>
              <a:t>04/06/2021</a:t>
            </a:fld>
            <a:endParaRPr lang="pt-B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pt-BR"/>
          </a:p>
        </p:txBody>
      </p:sp>
      <p:sp>
        <p:nvSpPr>
          <p:cNvPr id="9" name="Slide Number Placeholder 8"/>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677558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pt-BR"/>
              <a:t>Clique para editar o título mestre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E764861E-86DD-4FF0-8712-5ECBE110B74C}" type="datetimeFigureOut">
              <a:rPr lang="pt-BR" smtClean="0"/>
              <a:t>04/06/2021</a:t>
            </a:fld>
            <a:endParaRPr lang="pt-B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pt-B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40FCFFB-D89C-475F-AD75-889886AB7929}" type="slidenum">
              <a:rPr lang="pt-BR" smtClean="0"/>
              <a:t>‹nº›</a:t>
            </a:fld>
            <a:endParaRPr lang="pt-BR"/>
          </a:p>
        </p:txBody>
      </p:sp>
    </p:spTree>
    <p:extLst>
      <p:ext uri="{BB962C8B-B14F-4D97-AF65-F5344CB8AC3E}">
        <p14:creationId xmlns:p14="http://schemas.microsoft.com/office/powerpoint/2010/main" val="359920645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Date Placeholder 4"/>
          <p:cNvSpPr>
            <a:spLocks noGrp="1"/>
          </p:cNvSpPr>
          <p:nvPr>
            <p:ph type="dt" sz="half" idx="10"/>
          </p:nvPr>
        </p:nvSpPr>
        <p:spPr/>
        <p:txBody>
          <a:bodyPr/>
          <a:lstStyle/>
          <a:p>
            <a:fld id="{E764861E-86DD-4FF0-8712-5ECBE110B74C}" type="datetimeFigureOut">
              <a:rPr lang="pt-BR" smtClean="0"/>
              <a:t>04/06/2021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1622332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824953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04/06/2021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2337142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4546BE41-2B84-4EBF-A7C2-24E0A398D4D7}" type="datetimeFigureOut">
              <a:rPr lang="pt-BR" smtClean="0"/>
              <a:t>04/06/2021</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25344250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4546BE41-2B84-4EBF-A7C2-24E0A398D4D7}" type="datetimeFigureOut">
              <a:rPr lang="pt-BR" smtClean="0"/>
              <a:t>04/06/2021</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71406037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4546BE41-2B84-4EBF-A7C2-24E0A398D4D7}" type="datetimeFigureOut">
              <a:rPr lang="pt-BR" smtClean="0"/>
              <a:t>04/06/2021</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156434326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4546BE41-2B84-4EBF-A7C2-24E0A398D4D7}" type="datetimeFigureOut">
              <a:rPr lang="pt-BR" smtClean="0"/>
              <a:t>04/06/2021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11089365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4546BE41-2B84-4EBF-A7C2-24E0A398D4D7}" type="datetimeFigureOut">
              <a:rPr lang="pt-BR" smtClean="0"/>
              <a:t>04/06/2021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256702657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46BE41-2B84-4EBF-A7C2-24E0A398D4D7}" type="datetimeFigureOut">
              <a:rPr lang="pt-BR" smtClean="0"/>
              <a:t>04/06/2021</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01362A-7E76-464E-AD1F-0CBA224DD266}" type="slidenum">
              <a:rPr lang="pt-BR" smtClean="0"/>
              <a:t>‹nº›</a:t>
            </a:fld>
            <a:endParaRPr lang="pt-BR"/>
          </a:p>
        </p:txBody>
      </p:sp>
    </p:spTree>
    <p:extLst>
      <p:ext uri="{BB962C8B-B14F-4D97-AF65-F5344CB8AC3E}">
        <p14:creationId xmlns:p14="http://schemas.microsoft.com/office/powerpoint/2010/main" val="4175761170"/>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pt-BR"/>
              <a:t>Clique para editar o título mestre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E764861E-86DD-4FF0-8712-5ECBE110B74C}" type="datetimeFigureOut">
              <a:rPr lang="pt-BR" smtClean="0"/>
              <a:t>04/06/2021</a:t>
            </a:fld>
            <a:endParaRPr lang="pt-B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pt-B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E40FCFFB-D89C-475F-AD75-889886AB7929}" type="slidenum">
              <a:rPr lang="pt-BR" smtClean="0"/>
              <a:t>‹nº›</a:t>
            </a:fld>
            <a:endParaRPr lang="pt-B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8388515"/>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46BE41-2B84-4EBF-A7C2-24E0A398D4D7}" type="datetimeFigureOut">
              <a:rPr lang="pt-BR" smtClean="0"/>
              <a:t>04/06/2021</a:t>
            </a:fld>
            <a:endParaRPr 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01362A-7E76-464E-AD1F-0CBA224DD266}" type="slidenum">
              <a:rPr lang="pt-BR" smtClean="0"/>
              <a:t>‹nº›</a:t>
            </a:fld>
            <a:endParaRPr lang="pt-BR"/>
          </a:p>
        </p:txBody>
      </p:sp>
    </p:spTree>
    <p:extLst>
      <p:ext uri="{BB962C8B-B14F-4D97-AF65-F5344CB8AC3E}">
        <p14:creationId xmlns:p14="http://schemas.microsoft.com/office/powerpoint/2010/main" val="275435314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pt-BR"/>
              <a:t>Clique para editar o título mestre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E764861E-86DD-4FF0-8712-5ECBE110B74C}" type="datetimeFigureOut">
              <a:rPr lang="pt-BR" smtClean="0"/>
              <a:t>04/06/2021</a:t>
            </a:fld>
            <a:endParaRPr lang="pt-B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pt-B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E40FCFFB-D89C-475F-AD75-889886AB7929}" type="slidenum">
              <a:rPr lang="pt-BR" smtClean="0"/>
              <a:t>‹nº›</a:t>
            </a:fld>
            <a:endParaRPr lang="pt-B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574713"/>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0.jpeg"/><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gif"/><Relationship Id="rId1" Type="http://schemas.openxmlformats.org/officeDocument/2006/relationships/slideLayout" Target="../slideLayouts/slideLayout24.xml"/><Relationship Id="rId5" Type="http://schemas.openxmlformats.org/officeDocument/2006/relationships/image" Target="../media/image7.gif"/><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5.jpeg"/><Relationship Id="rId2" Type="http://schemas.openxmlformats.org/officeDocument/2006/relationships/diagramData" Target="../diagrams/data2.xml"/><Relationship Id="rId1" Type="http://schemas.openxmlformats.org/officeDocument/2006/relationships/slideLayout" Target="../slideLayouts/slideLayout3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8.JPG"/><Relationship Id="rId7" Type="http://schemas.openxmlformats.org/officeDocument/2006/relationships/image" Target="../media/image27.png"/><Relationship Id="rId2" Type="http://schemas.openxmlformats.org/officeDocument/2006/relationships/customXml" Target="../ink/ink1.xml"/><Relationship Id="rId1" Type="http://schemas.openxmlformats.org/officeDocument/2006/relationships/slideLayout" Target="../slideLayouts/slideLayout29.xml"/><Relationship Id="rId6" Type="http://schemas.openxmlformats.org/officeDocument/2006/relationships/image" Target="NULL"/><Relationship Id="rId9"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4.xml"/><Relationship Id="rId5" Type="http://schemas.openxmlformats.org/officeDocument/2006/relationships/image" Target="../media/image33.sv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gif"/><Relationship Id="rId1" Type="http://schemas.openxmlformats.org/officeDocument/2006/relationships/slideLayout" Target="../slideLayouts/slideLayout24.xml"/><Relationship Id="rId5" Type="http://schemas.openxmlformats.org/officeDocument/2006/relationships/image" Target="../media/image7.gif"/><Relationship Id="rId4" Type="http://schemas.openxmlformats.org/officeDocument/2006/relationships/image" Target="../media/image6.jpg"/></Relationships>
</file>

<file path=ppt/slides/_rels/slide32.xml.rels><?xml version="1.0" encoding="UTF-8" standalone="yes"?>
<Relationships xmlns="http://schemas.openxmlformats.org/package/2006/relationships"><Relationship Id="rId3" Type="http://schemas.openxmlformats.org/officeDocument/2006/relationships/hyperlink" Target="http://estudandopalavra.blogspot.com/2012/11/miqueias-importancia-da-obediencia.html" TargetMode="External"/><Relationship Id="rId2" Type="http://schemas.openxmlformats.org/officeDocument/2006/relationships/image" Target="../media/image34.jpg"/><Relationship Id="rId1" Type="http://schemas.openxmlformats.org/officeDocument/2006/relationships/slideLayout" Target="../slideLayouts/slideLayout24.xml"/><Relationship Id="rId5" Type="http://schemas.openxmlformats.org/officeDocument/2006/relationships/hyperlink" Target="https://slideplayer.com.br/slide/13875119/" TargetMode="External"/><Relationship Id="rId4" Type="http://schemas.openxmlformats.org/officeDocument/2006/relationships/hyperlink" Target="https://medium.com/de-casa-em-casa/o-reino-do-sul-manass%C3%A9s-amon-e-josias-acd3eaeff0b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6" name="Rectangle 125">
            <a:extLst>
              <a:ext uri="{FF2B5EF4-FFF2-40B4-BE49-F238E27FC236}">
                <a16:creationId xmlns:a16="http://schemas.microsoft.com/office/drawing/2014/main" id="{275D6C10-B5A7-4715-803E-0501C9C2C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ítulo 1"/>
          <p:cNvSpPr>
            <a:spLocks noGrp="1"/>
          </p:cNvSpPr>
          <p:nvPr>
            <p:ph type="subTitle" idx="1"/>
          </p:nvPr>
        </p:nvSpPr>
        <p:spPr>
          <a:xfrm>
            <a:off x="841248" y="4624329"/>
            <a:ext cx="6151654" cy="1944903"/>
          </a:xfrm>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ormAutofit fontScale="92500" lnSpcReduction="20000"/>
          </a:bodyPr>
          <a:lstStyle/>
          <a:p>
            <a:pPr algn="l"/>
            <a:br>
              <a:rPr lang="en-US" dirty="0"/>
            </a:br>
            <a:r>
              <a:rPr lang="en-US" dirty="0"/>
              <a:t>Professor da EBD –</a:t>
            </a:r>
          </a:p>
          <a:p>
            <a:pPr algn="l"/>
            <a:r>
              <a:rPr lang="en-US" dirty="0"/>
              <a:t> </a:t>
            </a:r>
            <a:r>
              <a:rPr lang="en-US" dirty="0" err="1"/>
              <a:t>Trabalhador</a:t>
            </a:r>
            <a:r>
              <a:rPr lang="en-US" dirty="0"/>
              <a:t>: </a:t>
            </a:r>
          </a:p>
          <a:p>
            <a:pPr algn="l"/>
            <a:r>
              <a:rPr lang="en-US" dirty="0" err="1"/>
              <a:t>Evandro</a:t>
            </a:r>
            <a:r>
              <a:rPr lang="en-US" dirty="0"/>
              <a:t> Vieira de</a:t>
            </a:r>
          </a:p>
          <a:p>
            <a:pPr algn="l"/>
            <a:r>
              <a:rPr lang="en-US" dirty="0"/>
              <a:t> Andrade</a:t>
            </a:r>
            <a:br>
              <a:rPr lang="en-US" dirty="0"/>
            </a:br>
            <a:r>
              <a:rPr lang="en-US" dirty="0"/>
              <a:t> </a:t>
            </a:r>
          </a:p>
        </p:txBody>
      </p:sp>
      <p:pic>
        <p:nvPicPr>
          <p:cNvPr id="22" name="Picture 2" descr="Editora Betel - Livraria Evangélica - Edificando a Casa de Deus">
            <a:extLst>
              <a:ext uri="{FF2B5EF4-FFF2-40B4-BE49-F238E27FC236}">
                <a16:creationId xmlns:a16="http://schemas.microsoft.com/office/drawing/2014/main" id="{9F7C0866-040B-46AE-9461-AA858DD289B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69158" y="4686108"/>
            <a:ext cx="8622842" cy="2054838"/>
          </a:xfrm>
          <a:prstGeom prst="rect">
            <a:avLst/>
          </a:prstGeom>
          <a:extLst>
            <a:ext uri="{909E8E84-426E-40DD-AFC4-6F175D3DCCD1}">
              <a14:hiddenFill xmlns:a14="http://schemas.microsoft.com/office/drawing/2010/main">
                <a:solidFill>
                  <a:srgbClr val="FFFFFF"/>
                </a:solidFill>
              </a14:hiddenFill>
            </a:ext>
          </a:extLst>
        </p:spPr>
      </p:pic>
      <p:sp>
        <p:nvSpPr>
          <p:cNvPr id="2" name="Título 1"/>
          <p:cNvSpPr>
            <a:spLocks noGrp="1"/>
          </p:cNvSpPr>
          <p:nvPr>
            <p:ph type="ctrTitle"/>
          </p:nvPr>
        </p:nvSpPr>
        <p:spPr>
          <a:xfrm>
            <a:off x="841248" y="552289"/>
            <a:ext cx="6328986" cy="3900326"/>
          </a:xfr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rmAutofit fontScale="90000"/>
          </a:bodyPr>
          <a:lstStyle/>
          <a:p>
            <a:pPr algn="l"/>
            <a:r>
              <a:rPr lang="pt-BR" sz="7200" dirty="0">
                <a:ln w="0"/>
                <a:effectLst>
                  <a:outerShdw blurRad="38100" dist="19050" dir="2700000" algn="tl" rotWithShape="0">
                    <a:schemeClr val="dk1">
                      <a:alpha val="40000"/>
                    </a:schemeClr>
                  </a:outerShdw>
                </a:effectLst>
              </a:rPr>
              <a:t>Lição 10. Sofonias, o profeta do castigo e da restauração</a:t>
            </a:r>
          </a:p>
        </p:txBody>
      </p:sp>
      <p:pic>
        <p:nvPicPr>
          <p:cNvPr id="5" name="Imagem 4" descr="Menina usando tablet sorrindo">
            <a:extLst>
              <a:ext uri="{FF2B5EF4-FFF2-40B4-BE49-F238E27FC236}">
                <a16:creationId xmlns:a16="http://schemas.microsoft.com/office/drawing/2014/main" id="{32E7B4D4-A4A9-4655-83CC-D5747FE192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8901" y="117054"/>
            <a:ext cx="2161050" cy="6858000"/>
          </a:xfrm>
          <a:prstGeom prst="rect">
            <a:avLst/>
          </a:prstGeom>
        </p:spPr>
      </p:pic>
    </p:spTree>
    <p:extLst>
      <p:ext uri="{BB962C8B-B14F-4D97-AF65-F5344CB8AC3E}">
        <p14:creationId xmlns:p14="http://schemas.microsoft.com/office/powerpoint/2010/main" val="6308496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881FEF7D-7DCB-44CF-8412-42A55E0C175C}"/>
              </a:ext>
            </a:extLst>
          </p:cNvPr>
          <p:cNvSpPr>
            <a:spLocks noGrp="1"/>
          </p:cNvSpPr>
          <p:nvPr>
            <p:ph type="title"/>
          </p:nvPr>
        </p:nvSpPr>
        <p:spPr>
          <a:xfrm>
            <a:off x="826396" y="586855"/>
            <a:ext cx="4230100" cy="3387497"/>
          </a:xfrm>
        </p:spPr>
        <p:txBody>
          <a:bodyPr anchor="b">
            <a:normAutofit/>
          </a:bodyPr>
          <a:lstStyle/>
          <a:p>
            <a:pPr algn="r"/>
            <a:endParaRPr lang="pt-BR" sz="4000">
              <a:solidFill>
                <a:srgbClr val="FFFFFF"/>
              </a:solidFill>
            </a:endParaRPr>
          </a:p>
        </p:txBody>
      </p:sp>
      <p:sp>
        <p:nvSpPr>
          <p:cNvPr id="3" name="Espaço Reservado para Conteúdo 2">
            <a:extLst>
              <a:ext uri="{FF2B5EF4-FFF2-40B4-BE49-F238E27FC236}">
                <a16:creationId xmlns:a16="http://schemas.microsoft.com/office/drawing/2014/main" id="{2EE64048-8148-4951-B46B-D4479BD3E905}"/>
              </a:ext>
            </a:extLst>
          </p:cNvPr>
          <p:cNvSpPr>
            <a:spLocks noGrp="1"/>
          </p:cNvSpPr>
          <p:nvPr>
            <p:ph idx="1"/>
          </p:nvPr>
        </p:nvSpPr>
        <p:spPr>
          <a:xfrm>
            <a:off x="6503158" y="649480"/>
            <a:ext cx="4862447" cy="5546047"/>
          </a:xfrm>
        </p:spPr>
        <p:txBody>
          <a:bodyPr anchor="ctr">
            <a:normAutofit/>
          </a:bodyPr>
          <a:lstStyle/>
          <a:p>
            <a:r>
              <a:rPr lang="pt-BR" b="0" i="0" dirty="0">
                <a:effectLst/>
                <a:latin typeface="arial" panose="020B0604020202020204" pitchFamily="34" charset="0"/>
              </a:rPr>
              <a:t>O nome </a:t>
            </a:r>
            <a:r>
              <a:rPr lang="pt-BR" b="1" i="0" dirty="0">
                <a:effectLst/>
                <a:latin typeface="arial" panose="020B0604020202020204" pitchFamily="34" charset="0"/>
              </a:rPr>
              <a:t>Sofonias</a:t>
            </a:r>
            <a:r>
              <a:rPr lang="pt-BR" b="0" i="0" dirty="0">
                <a:effectLst/>
                <a:latin typeface="arial" panose="020B0604020202020204" pitchFamily="34" charset="0"/>
              </a:rPr>
              <a:t> significa "o Senhor o escondeu" ou "o Senhor escondeu-se". Ele era tetraneto de Ezequias o rei. </a:t>
            </a:r>
          </a:p>
          <a:p>
            <a:r>
              <a:rPr lang="pt-BR" b="1" i="0" dirty="0">
                <a:effectLst/>
                <a:latin typeface="arial" panose="020B0604020202020204" pitchFamily="34" charset="0"/>
              </a:rPr>
              <a:t>Sofonias</a:t>
            </a:r>
            <a:r>
              <a:rPr lang="pt-BR" b="0" i="0" dirty="0">
                <a:effectLst/>
                <a:latin typeface="arial" panose="020B0604020202020204" pitchFamily="34" charset="0"/>
              </a:rPr>
              <a:t> filho de </a:t>
            </a:r>
            <a:r>
              <a:rPr lang="pt-BR" b="0" i="0" dirty="0" err="1">
                <a:effectLst/>
                <a:latin typeface="arial" panose="020B0604020202020204" pitchFamily="34" charset="0"/>
              </a:rPr>
              <a:t>Cusi</a:t>
            </a:r>
            <a:r>
              <a:rPr lang="pt-BR" b="0" i="0" dirty="0">
                <a:effectLst/>
                <a:latin typeface="arial" panose="020B0604020202020204" pitchFamily="34" charset="0"/>
              </a:rPr>
              <a:t>, filho de </a:t>
            </a:r>
            <a:r>
              <a:rPr lang="pt-BR" b="0" i="0" dirty="0" err="1">
                <a:effectLst/>
                <a:latin typeface="arial" panose="020B0604020202020204" pitchFamily="34" charset="0"/>
              </a:rPr>
              <a:t>Gedalias</a:t>
            </a:r>
            <a:r>
              <a:rPr lang="pt-BR" b="0" i="0" dirty="0">
                <a:effectLst/>
                <a:latin typeface="arial" panose="020B0604020202020204" pitchFamily="34" charset="0"/>
              </a:rPr>
              <a:t>, filho de Amarias, filho de Ezequias, nos dias de Josias, filho de </a:t>
            </a:r>
            <a:r>
              <a:rPr lang="pt-BR" b="0" i="0" dirty="0" err="1">
                <a:effectLst/>
                <a:latin typeface="arial" panose="020B0604020202020204" pitchFamily="34" charset="0"/>
              </a:rPr>
              <a:t>Amom</a:t>
            </a:r>
            <a:r>
              <a:rPr lang="pt-BR" b="0" i="0" dirty="0">
                <a:effectLst/>
                <a:latin typeface="arial" panose="020B0604020202020204" pitchFamily="34" charset="0"/>
              </a:rPr>
              <a:t>, rei de Judá (</a:t>
            </a:r>
            <a:r>
              <a:rPr lang="pt-BR" b="1" i="0" dirty="0">
                <a:effectLst/>
                <a:latin typeface="arial" panose="020B0604020202020204" pitchFamily="34" charset="0"/>
              </a:rPr>
              <a:t>Sofonias</a:t>
            </a:r>
            <a:r>
              <a:rPr lang="pt-BR" b="0" i="0" dirty="0">
                <a:effectLst/>
                <a:latin typeface="arial" panose="020B0604020202020204" pitchFamily="34" charset="0"/>
              </a:rPr>
              <a:t> 1.1).</a:t>
            </a:r>
            <a:endParaRPr lang="pt-BR" dirty="0"/>
          </a:p>
        </p:txBody>
      </p:sp>
      <p:pic>
        <p:nvPicPr>
          <p:cNvPr id="7" name="Imagem 6">
            <a:extLst>
              <a:ext uri="{FF2B5EF4-FFF2-40B4-BE49-F238E27FC236}">
                <a16:creationId xmlns:a16="http://schemas.microsoft.com/office/drawing/2014/main" id="{1B7471DE-133E-4FC9-9E79-6D6FA77C1325}"/>
              </a:ext>
            </a:extLst>
          </p:cNvPr>
          <p:cNvPicPr>
            <a:picLocks noChangeAspect="1"/>
          </p:cNvPicPr>
          <p:nvPr/>
        </p:nvPicPr>
        <p:blipFill>
          <a:blip r:embed="rId2"/>
          <a:stretch>
            <a:fillRect/>
          </a:stretch>
        </p:blipFill>
        <p:spPr>
          <a:xfrm>
            <a:off x="6357" y="-2"/>
            <a:ext cx="5828959" cy="6931828"/>
          </a:xfrm>
          <a:prstGeom prst="rect">
            <a:avLst/>
          </a:prstGeom>
        </p:spPr>
      </p:pic>
    </p:spTree>
    <p:extLst>
      <p:ext uri="{BB962C8B-B14F-4D97-AF65-F5344CB8AC3E}">
        <p14:creationId xmlns:p14="http://schemas.microsoft.com/office/powerpoint/2010/main" val="3661977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Espaço Reservado para Conteúdo 6">
            <a:extLst>
              <a:ext uri="{FF2B5EF4-FFF2-40B4-BE49-F238E27FC236}">
                <a16:creationId xmlns:a16="http://schemas.microsoft.com/office/drawing/2014/main" id="{F4AF4FE3-8D73-436F-8FBF-D2CADEEA660B}"/>
              </a:ext>
            </a:extLst>
          </p:cNvPr>
          <p:cNvPicPr>
            <a:picLocks noGrp="1" noChangeAspect="1"/>
          </p:cNvPicPr>
          <p:nvPr>
            <p:ph idx="1"/>
          </p:nvPr>
        </p:nvPicPr>
        <p:blipFill>
          <a:blip r:embed="rId2"/>
          <a:stretch>
            <a:fillRect/>
          </a:stretch>
        </p:blipFill>
        <p:spPr>
          <a:xfrm>
            <a:off x="1360064" y="457200"/>
            <a:ext cx="9471871" cy="5943600"/>
          </a:xfrm>
          <a:prstGeom prst="rect">
            <a:avLst/>
          </a:prstGeom>
        </p:spPr>
      </p:pic>
    </p:spTree>
    <p:extLst>
      <p:ext uri="{BB962C8B-B14F-4D97-AF65-F5344CB8AC3E}">
        <p14:creationId xmlns:p14="http://schemas.microsoft.com/office/powerpoint/2010/main" val="3464968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anim calcmode="lin" valueType="num">
                                      <p:cBhvr>
                                        <p:cTn id="8" dur="3000" fill="hold"/>
                                        <p:tgtEl>
                                          <p:spTgt spid="7"/>
                                        </p:tgtEl>
                                        <p:attrNameLst>
                                          <p:attrName>ppt_x</p:attrName>
                                        </p:attrNameLst>
                                      </p:cBhvr>
                                      <p:tavLst>
                                        <p:tav tm="0">
                                          <p:val>
                                            <p:strVal val="#ppt_x"/>
                                          </p:val>
                                        </p:tav>
                                        <p:tav tm="100000">
                                          <p:val>
                                            <p:strVal val="#ppt_x"/>
                                          </p:val>
                                        </p:tav>
                                      </p:tavLst>
                                    </p:anim>
                                    <p:anim calcmode="lin" valueType="num">
                                      <p:cBhvr>
                                        <p:cTn id="9" dur="3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0AE2F86-6835-4D80-A75D-EB8D4135AE37}"/>
              </a:ext>
            </a:extLst>
          </p:cNvPr>
          <p:cNvSpPr>
            <a:spLocks noGrp="1"/>
          </p:cNvSpPr>
          <p:nvPr>
            <p:ph type="title"/>
          </p:nvPr>
        </p:nvSpPr>
        <p:spPr>
          <a:xfrm>
            <a:off x="686834" y="1153572"/>
            <a:ext cx="3200400" cy="4461163"/>
          </a:xfrm>
        </p:spPr>
        <p:style>
          <a:lnRef idx="2">
            <a:schemeClr val="dk1">
              <a:shade val="50000"/>
            </a:schemeClr>
          </a:lnRef>
          <a:fillRef idx="1">
            <a:schemeClr val="dk1"/>
          </a:fillRef>
          <a:effectRef idx="0">
            <a:schemeClr val="dk1"/>
          </a:effectRef>
          <a:fontRef idx="minor">
            <a:schemeClr val="lt1"/>
          </a:fontRef>
        </p:style>
        <p:txBody>
          <a:bodyPr>
            <a:normAutofit/>
          </a:bodyPr>
          <a:lstStyle/>
          <a:p>
            <a:r>
              <a:rPr lang="pt-BR">
                <a:solidFill>
                  <a:srgbClr val="FFFFFF"/>
                </a:solidFill>
                <a:latin typeface="Ensign:Sans"/>
              </a:rPr>
              <a:t>Resumo do livro</a:t>
            </a:r>
            <a:br>
              <a:rPr lang="pt-BR">
                <a:solidFill>
                  <a:srgbClr val="FFFFFF"/>
                </a:solidFill>
                <a:latin typeface="Ensign:Sans"/>
              </a:rPr>
            </a:br>
            <a:endParaRPr lang="pt-BR">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Espaço Reservado para Conteúdo 2">
            <a:extLst>
              <a:ext uri="{FF2B5EF4-FFF2-40B4-BE49-F238E27FC236}">
                <a16:creationId xmlns:a16="http://schemas.microsoft.com/office/drawing/2014/main" id="{462D0076-F6A4-455F-949F-FD176711AFF1}"/>
              </a:ext>
            </a:extLst>
          </p:cNvPr>
          <p:cNvSpPr>
            <a:spLocks noGrp="1"/>
          </p:cNvSpPr>
          <p:nvPr>
            <p:ph idx="1"/>
          </p:nvPr>
        </p:nvSpPr>
        <p:spPr>
          <a:xfrm>
            <a:off x="4447308" y="591344"/>
            <a:ext cx="6906491" cy="5585619"/>
          </a:xfrm>
        </p:spPr>
        <p:txBody>
          <a:bodyPr anchor="ctr">
            <a:normAutofit/>
          </a:bodyPr>
          <a:lstStyle/>
          <a:p>
            <a:r>
              <a:rPr lang="pt-BR" sz="2200"/>
              <a:t>Sofonias 1 Sofonias profetiza que Deus destruirá o povo de Judá se eles não se arrependerem.</a:t>
            </a:r>
          </a:p>
          <a:p>
            <a:endParaRPr lang="pt-BR" sz="2200"/>
          </a:p>
          <a:p>
            <a:r>
              <a:rPr lang="pt-BR" sz="2200"/>
              <a:t>Sofonias 2 Sofonias incentiva Judá e as pessoas humildes da Terra a buscar a retidão. Também alerta alguns dos vizinhos inimigos de Judá sobre os juízos de Deus que cairão sobre eles.</a:t>
            </a:r>
          </a:p>
          <a:p>
            <a:endParaRPr lang="pt-BR" sz="2200"/>
          </a:p>
          <a:p>
            <a:r>
              <a:rPr lang="pt-BR" sz="2200"/>
              <a:t>Sofonias 3 Sofonias profetiza sobre as iniquidades dos líderes de Jerusalém e as bênçãos que os habitantes humildes de Jerusalém vão receber depois de o Senhor remover os orgulhosos da cidade. Sofonias explica que o Senhor derramará Seu julgamento sobre todas as nações. Sofonias revela que o Senhor dará a Seu povo uma linguagem pura, renovará Seu relacionamento com eles e reinará em Sião.</a:t>
            </a:r>
          </a:p>
        </p:txBody>
      </p:sp>
    </p:spTree>
    <p:extLst>
      <p:ext uri="{BB962C8B-B14F-4D97-AF65-F5344CB8AC3E}">
        <p14:creationId xmlns:p14="http://schemas.microsoft.com/office/powerpoint/2010/main" val="4814481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0AE2F86-6835-4D80-A75D-EB8D4135AE37}"/>
              </a:ext>
            </a:extLst>
          </p:cNvPr>
          <p:cNvSpPr>
            <a:spLocks noGrp="1"/>
          </p:cNvSpPr>
          <p:nvPr>
            <p:ph type="title"/>
          </p:nvPr>
        </p:nvSpPr>
        <p:spPr>
          <a:xfrm>
            <a:off x="686834" y="1153572"/>
            <a:ext cx="3200400" cy="4461163"/>
          </a:xfrm>
        </p:spPr>
        <p:style>
          <a:lnRef idx="2">
            <a:schemeClr val="dk1">
              <a:shade val="50000"/>
            </a:schemeClr>
          </a:lnRef>
          <a:fillRef idx="1">
            <a:schemeClr val="dk1"/>
          </a:fillRef>
          <a:effectRef idx="0">
            <a:schemeClr val="dk1"/>
          </a:effectRef>
          <a:fontRef idx="minor">
            <a:schemeClr val="lt1"/>
          </a:fontRef>
        </p:style>
        <p:txBody>
          <a:bodyPr>
            <a:normAutofit/>
          </a:bodyPr>
          <a:lstStyle/>
          <a:p>
            <a:br>
              <a:rPr lang="pt-BR">
                <a:solidFill>
                  <a:srgbClr val="FFFFFF"/>
                </a:solidFill>
                <a:latin typeface="Ensign:Sans"/>
              </a:rPr>
            </a:br>
            <a:r>
              <a:rPr lang="pt-BR" b="1">
                <a:solidFill>
                  <a:srgbClr val="FFFFFF"/>
                </a:solidFill>
                <a:latin typeface="Ensign:Serif"/>
              </a:rPr>
              <a:t>Quando e onde foi escrito?</a:t>
            </a:r>
            <a:br>
              <a:rPr lang="pt-BR" b="1">
                <a:solidFill>
                  <a:srgbClr val="FFFFFF"/>
                </a:solidFill>
                <a:latin typeface="Ensign:Serif"/>
              </a:rPr>
            </a:br>
            <a:endParaRPr lang="pt-BR">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Espaço Reservado para Conteúdo 2">
            <a:extLst>
              <a:ext uri="{FF2B5EF4-FFF2-40B4-BE49-F238E27FC236}">
                <a16:creationId xmlns:a16="http://schemas.microsoft.com/office/drawing/2014/main" id="{462D0076-F6A4-455F-949F-FD176711AFF1}"/>
              </a:ext>
            </a:extLst>
          </p:cNvPr>
          <p:cNvSpPr>
            <a:spLocks noGrp="1"/>
          </p:cNvSpPr>
          <p:nvPr>
            <p:ph idx="1"/>
          </p:nvPr>
        </p:nvSpPr>
        <p:spPr>
          <a:xfrm>
            <a:off x="4447308" y="591344"/>
            <a:ext cx="6906491" cy="5585619"/>
          </a:xfrm>
        </p:spPr>
        <p:txBody>
          <a:bodyPr anchor="ctr">
            <a:normAutofit/>
          </a:bodyPr>
          <a:lstStyle/>
          <a:p>
            <a:pPr fontAlgn="base"/>
            <a:r>
              <a:rPr lang="pt-BR" dirty="0"/>
              <a:t>Sofonias ministrou em Judá durante o reinado do rei Josias, que durou de 639 a 608 a.C. No entanto, não sabemos quando e onde as profecias foram registradas.</a:t>
            </a:r>
            <a:endParaRPr lang="pt-BR"/>
          </a:p>
        </p:txBody>
      </p:sp>
    </p:spTree>
    <p:extLst>
      <p:ext uri="{BB962C8B-B14F-4D97-AF65-F5344CB8AC3E}">
        <p14:creationId xmlns:p14="http://schemas.microsoft.com/office/powerpoint/2010/main" val="3410939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0AE2F86-6835-4D80-A75D-EB8D4135AE37}"/>
              </a:ext>
            </a:extLst>
          </p:cNvPr>
          <p:cNvSpPr>
            <a:spLocks noGrp="1"/>
          </p:cNvSpPr>
          <p:nvPr>
            <p:ph type="title"/>
          </p:nvPr>
        </p:nvSpPr>
        <p:spPr>
          <a:xfrm>
            <a:off x="686834" y="1153572"/>
            <a:ext cx="3200400" cy="4461163"/>
          </a:xfrm>
        </p:spPr>
        <p:style>
          <a:lnRef idx="2">
            <a:schemeClr val="dk1">
              <a:shade val="50000"/>
            </a:schemeClr>
          </a:lnRef>
          <a:fillRef idx="1">
            <a:schemeClr val="dk1"/>
          </a:fillRef>
          <a:effectRef idx="0">
            <a:schemeClr val="dk1"/>
          </a:effectRef>
          <a:fontRef idx="minor">
            <a:schemeClr val="lt1"/>
          </a:fontRef>
        </p:style>
        <p:txBody>
          <a:bodyPr>
            <a:normAutofit/>
          </a:bodyPr>
          <a:lstStyle/>
          <a:p>
            <a:br>
              <a:rPr lang="pt-BR" dirty="0">
                <a:solidFill>
                  <a:srgbClr val="FFFFFF"/>
                </a:solidFill>
                <a:latin typeface="Ensign:Sans"/>
              </a:rPr>
            </a:br>
            <a:r>
              <a:rPr lang="pt-BR" b="1" dirty="0">
                <a:solidFill>
                  <a:srgbClr val="FFFFFF"/>
                </a:solidFill>
                <a:latin typeface="Ensign:Serif"/>
              </a:rPr>
              <a:t>Contexto histórico: </a:t>
            </a:r>
            <a:br>
              <a:rPr lang="pt-BR" b="1" dirty="0">
                <a:solidFill>
                  <a:srgbClr val="FFFFFF"/>
                </a:solidFill>
                <a:latin typeface="Ensign:Serif"/>
              </a:rPr>
            </a:br>
            <a:endParaRPr lang="pt-BR" dirty="0">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Espaço Reservado para Conteúdo 2">
            <a:extLst>
              <a:ext uri="{FF2B5EF4-FFF2-40B4-BE49-F238E27FC236}">
                <a16:creationId xmlns:a16="http://schemas.microsoft.com/office/drawing/2014/main" id="{462D0076-F6A4-455F-949F-FD176711AFF1}"/>
              </a:ext>
            </a:extLst>
          </p:cNvPr>
          <p:cNvSpPr>
            <a:spLocks noGrp="1"/>
          </p:cNvSpPr>
          <p:nvPr>
            <p:ph idx="1"/>
          </p:nvPr>
        </p:nvSpPr>
        <p:spPr>
          <a:xfrm>
            <a:off x="4447308" y="591344"/>
            <a:ext cx="6906491" cy="5585619"/>
          </a:xfrm>
        </p:spPr>
        <p:txBody>
          <a:bodyPr anchor="ctr">
            <a:normAutofit/>
          </a:bodyPr>
          <a:lstStyle/>
          <a:p>
            <a:pPr fontAlgn="base"/>
            <a:r>
              <a:rPr lang="pt-BR" b="0" i="0" dirty="0">
                <a:solidFill>
                  <a:srgbClr val="444444"/>
                </a:solidFill>
                <a:effectLst/>
                <a:latin typeface="Open Sans" panose="020B0606030504020204" pitchFamily="34" charset="0"/>
              </a:rPr>
              <a:t>Sofonias exerceu o seu ministério “nos dias de Josias, filho de </a:t>
            </a:r>
            <a:r>
              <a:rPr lang="pt-BR" b="0" i="0" dirty="0" err="1">
                <a:solidFill>
                  <a:srgbClr val="444444"/>
                </a:solidFill>
                <a:effectLst/>
                <a:latin typeface="Open Sans" panose="020B0606030504020204" pitchFamily="34" charset="0"/>
              </a:rPr>
              <a:t>Amom</a:t>
            </a:r>
            <a:r>
              <a:rPr lang="pt-BR" b="0" i="0" dirty="0">
                <a:solidFill>
                  <a:srgbClr val="444444"/>
                </a:solidFill>
                <a:effectLst/>
                <a:latin typeface="Open Sans" panose="020B0606030504020204" pitchFamily="34" charset="0"/>
              </a:rPr>
              <a:t>, rei de Judá” (v.1). Josias reinou entre 640 e 609 a.C. A reforma religiosa do rei de Judá aconteceu em 621 </a:t>
            </a:r>
            <a:r>
              <a:rPr lang="pt-BR" b="0" i="0" dirty="0" err="1">
                <a:solidFill>
                  <a:srgbClr val="444444"/>
                </a:solidFill>
                <a:effectLst/>
                <a:latin typeface="Open Sans" panose="020B0606030504020204" pitchFamily="34" charset="0"/>
              </a:rPr>
              <a:t>a.C</a:t>
            </a:r>
            <a:r>
              <a:rPr lang="pt-BR" b="0" i="0" dirty="0">
                <a:solidFill>
                  <a:srgbClr val="444444"/>
                </a:solidFill>
                <a:effectLst/>
                <a:latin typeface="Open Sans" panose="020B0606030504020204" pitchFamily="34" charset="0"/>
              </a:rPr>
              <a:t>, “no ano décimo oitavo” do seu reinado (2 </a:t>
            </a:r>
            <a:r>
              <a:rPr lang="pt-BR" b="0" i="0" dirty="0" err="1">
                <a:solidFill>
                  <a:srgbClr val="444444"/>
                </a:solidFill>
                <a:effectLst/>
                <a:latin typeface="Open Sans" panose="020B0606030504020204" pitchFamily="34" charset="0"/>
              </a:rPr>
              <a:t>Rs</a:t>
            </a:r>
            <a:r>
              <a:rPr lang="pt-BR" b="0" i="0" dirty="0">
                <a:solidFill>
                  <a:srgbClr val="444444"/>
                </a:solidFill>
                <a:effectLst/>
                <a:latin typeface="Open Sans" panose="020B0606030504020204" pitchFamily="34" charset="0"/>
              </a:rPr>
              <a:t> 22.3). </a:t>
            </a:r>
          </a:p>
          <a:p>
            <a:pPr fontAlgn="base"/>
            <a:r>
              <a:rPr lang="pt-BR" b="0" i="0" dirty="0">
                <a:solidFill>
                  <a:srgbClr val="444444"/>
                </a:solidFill>
                <a:effectLst/>
                <a:latin typeface="Open Sans" panose="020B0606030504020204" pitchFamily="34" charset="0"/>
              </a:rPr>
              <a:t>Quando ocorreu a reforma, Jeremias exercia o ofício de profeta há cinco anos. O seu chamado deu-se “no décimo terceiro ano do [...] reinado” de Josias (Jr 1.2). </a:t>
            </a:r>
            <a:endParaRPr lang="pt-BR" dirty="0"/>
          </a:p>
        </p:txBody>
      </p:sp>
    </p:spTree>
    <p:extLst>
      <p:ext uri="{BB962C8B-B14F-4D97-AF65-F5344CB8AC3E}">
        <p14:creationId xmlns:p14="http://schemas.microsoft.com/office/powerpoint/2010/main" val="2732768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89C8AE1-4336-4B64-99AF-0AC22EC53950}"/>
              </a:ext>
            </a:extLst>
          </p:cNvPr>
          <p:cNvSpPr>
            <a:spLocks noGrp="1"/>
          </p:cNvSpPr>
          <p:nvPr>
            <p:ph type="title"/>
          </p:nvPr>
        </p:nvSpPr>
        <p:spPr>
          <a:xfrm>
            <a:off x="1136397" y="502020"/>
            <a:ext cx="5323715" cy="1642970"/>
          </a:xfrm>
        </p:spPr>
        <p:txBody>
          <a:bodyPr anchor="b">
            <a:normAutofit/>
          </a:bodyPr>
          <a:lstStyle/>
          <a:p>
            <a:r>
              <a:rPr lang="pt-BR" sz="4000">
                <a:latin typeface="Open Sans" panose="020B0606030504020204" pitchFamily="34" charset="0"/>
              </a:rPr>
              <a:t>SITUAÇÃO RELIGIOSA E POLÍTICA </a:t>
            </a:r>
            <a:endParaRPr lang="pt-BR" sz="4000"/>
          </a:p>
        </p:txBody>
      </p:sp>
      <p:sp>
        <p:nvSpPr>
          <p:cNvPr id="3" name="Espaço Reservado para Conteúdo 2">
            <a:extLst>
              <a:ext uri="{FF2B5EF4-FFF2-40B4-BE49-F238E27FC236}">
                <a16:creationId xmlns:a16="http://schemas.microsoft.com/office/drawing/2014/main" id="{AA466202-81EC-467C-9086-AA89CD848913}"/>
              </a:ext>
            </a:extLst>
          </p:cNvPr>
          <p:cNvSpPr>
            <a:spLocks noGrp="1"/>
          </p:cNvSpPr>
          <p:nvPr>
            <p:ph idx="1"/>
          </p:nvPr>
        </p:nvSpPr>
        <p:spPr>
          <a:xfrm>
            <a:off x="1144923" y="2405894"/>
            <a:ext cx="5315189" cy="3535083"/>
          </a:xfrm>
        </p:spPr>
        <p:txBody>
          <a:bodyPr anchor="t">
            <a:normAutofit/>
          </a:bodyPr>
          <a:lstStyle/>
          <a:p>
            <a:r>
              <a:rPr lang="pt-BR" sz="1900" b="0" i="0">
                <a:effectLst/>
                <a:latin typeface="Open Sans" panose="020B0606030504020204" pitchFamily="34" charset="0"/>
              </a:rPr>
              <a:t>Manassés, filho de Ezequias reinou 55 anos em Jerusalém (2 Reis 21:5-6) Manassés era um homem vil – Abandonou os caminhos do Senhor e se entregou à idolatria pesada – construiu um “poste-ídolo” – símbolo sexual de culto pagão à fertilidade dos cananeus; Milcom Manassés ainda ergueu imagens de divindades pagãs nas praças de Jerusalém;</a:t>
            </a:r>
          </a:p>
          <a:p>
            <a:r>
              <a:rPr lang="pt-BR" sz="1900" b="0" i="0">
                <a:effectLst/>
                <a:latin typeface="Open Sans" panose="020B0606030504020204" pitchFamily="34" charset="0"/>
              </a:rPr>
              <a:t>MANASSÉS REINOU POR 55 ANOS E RETIROU DE JUDÁ TODA A MEMÓRIA DO POVO E DAS RUAS ACERCA DE DEUS</a:t>
            </a:r>
            <a:endParaRPr lang="pt-BR" sz="1900"/>
          </a:p>
        </p:txBody>
      </p:sp>
      <p:sp>
        <p:nvSpPr>
          <p:cNvPr id="73" name="Rectangle 72">
            <a:extLst>
              <a:ext uri="{FF2B5EF4-FFF2-40B4-BE49-F238E27FC236}">
                <a16:creationId xmlns:a16="http://schemas.microsoft.com/office/drawing/2014/main" id="{7004738A-9D34-43E8-97D2-CA0EED4F8B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5"/>
            <a:ext cx="4092521" cy="6858000"/>
          </a:xfrm>
          <a:prstGeom prst="rect">
            <a:avLst/>
          </a:prstGeom>
          <a:gradFill>
            <a:gsLst>
              <a:gs pos="8000">
                <a:srgbClr val="000000">
                  <a:alpha val="94000"/>
                </a:srgbClr>
              </a:gs>
              <a:gs pos="100000">
                <a:schemeClr val="accent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B8B8D07F-F13E-443E-BA68-2D26672D76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
            <a:ext cx="4092521" cy="6400369"/>
          </a:xfrm>
          <a:prstGeom prst="rect">
            <a:avLst/>
          </a:prstGeom>
          <a:gradFill>
            <a:gsLst>
              <a:gs pos="31000">
                <a:schemeClr val="accent1">
                  <a:lumMod val="50000"/>
                  <a:alpha val="0"/>
                </a:schemeClr>
              </a:gs>
              <a:gs pos="100000">
                <a:schemeClr val="accent1">
                  <a:lumMod val="50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a:extLst>
              <a:ext uri="{FF2B5EF4-FFF2-40B4-BE49-F238E27FC236}">
                <a16:creationId xmlns:a16="http://schemas.microsoft.com/office/drawing/2014/main" id="{2813A4FA-24A5-41ED-A534-3807D1B2F3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2"/>
            <a:ext cx="4068667" cy="6400389"/>
          </a:xfrm>
          <a:prstGeom prst="rect">
            <a:avLst/>
          </a:prstGeom>
          <a:gradFill>
            <a:gsLst>
              <a:gs pos="0">
                <a:schemeClr val="accent1">
                  <a:alpha val="0"/>
                </a:schemeClr>
              </a:gs>
              <a:gs pos="72000">
                <a:srgbClr val="000000">
                  <a:alpha val="21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a:extLst>
              <a:ext uri="{FF2B5EF4-FFF2-40B4-BE49-F238E27FC236}">
                <a16:creationId xmlns:a16="http://schemas.microsoft.com/office/drawing/2014/main" id="{C3944F27-CA70-4E84-A51A-E6BF895589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10"/>
            <a:ext cx="3611467" cy="6857997"/>
          </a:xfrm>
          <a:prstGeom prst="rect">
            <a:avLst/>
          </a:prstGeom>
          <a:gradFill>
            <a:gsLst>
              <a:gs pos="0">
                <a:schemeClr val="accent1">
                  <a:alpha val="0"/>
                </a:schemeClr>
              </a:gs>
              <a:gs pos="93000">
                <a:srgbClr val="000000">
                  <a:alpha val="29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122" name="Picture 2" descr="Manassés de Judá – Wikipédia, a enciclopédia livre">
            <a:extLst>
              <a:ext uri="{FF2B5EF4-FFF2-40B4-BE49-F238E27FC236}">
                <a16:creationId xmlns:a16="http://schemas.microsoft.com/office/drawing/2014/main" id="{C3936EF8-2FBC-42BF-8E9D-D902D2909D6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75967" y="1349203"/>
            <a:ext cx="4170530" cy="4191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580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289C8AE1-4336-4B64-99AF-0AC22EC53950}"/>
              </a:ext>
            </a:extLst>
          </p:cNvPr>
          <p:cNvSpPr>
            <a:spLocks noGrp="1"/>
          </p:cNvSpPr>
          <p:nvPr>
            <p:ph type="title"/>
          </p:nvPr>
        </p:nvSpPr>
        <p:spPr>
          <a:xfrm>
            <a:off x="826396" y="586855"/>
            <a:ext cx="4230100" cy="3387497"/>
          </a:xfrm>
        </p:spPr>
        <p:txBody>
          <a:bodyPr anchor="b">
            <a:normAutofit/>
          </a:bodyPr>
          <a:lstStyle/>
          <a:p>
            <a:pPr algn="r"/>
            <a:r>
              <a:rPr lang="pt-BR" sz="4000">
                <a:solidFill>
                  <a:srgbClr val="FFFFFF"/>
                </a:solidFill>
                <a:latin typeface="Open Sans" panose="020B0606030504020204" pitchFamily="34" charset="0"/>
              </a:rPr>
              <a:t>SITUAÇÃO RELIGIOSA E POLÍTICA </a:t>
            </a:r>
            <a:endParaRPr lang="pt-BR" sz="4000">
              <a:solidFill>
                <a:srgbClr val="FFFFFF"/>
              </a:solidFill>
            </a:endParaRPr>
          </a:p>
        </p:txBody>
      </p:sp>
      <p:sp>
        <p:nvSpPr>
          <p:cNvPr id="3" name="Espaço Reservado para Conteúdo 2">
            <a:extLst>
              <a:ext uri="{FF2B5EF4-FFF2-40B4-BE49-F238E27FC236}">
                <a16:creationId xmlns:a16="http://schemas.microsoft.com/office/drawing/2014/main" id="{AA466202-81EC-467C-9086-AA89CD848913}"/>
              </a:ext>
            </a:extLst>
          </p:cNvPr>
          <p:cNvSpPr>
            <a:spLocks noGrp="1"/>
          </p:cNvSpPr>
          <p:nvPr>
            <p:ph idx="1"/>
          </p:nvPr>
        </p:nvSpPr>
        <p:spPr>
          <a:xfrm>
            <a:off x="6503158" y="649480"/>
            <a:ext cx="4862447" cy="5546047"/>
          </a:xfrm>
        </p:spPr>
        <p:txBody>
          <a:bodyPr anchor="ctr">
            <a:normAutofit/>
          </a:bodyPr>
          <a:lstStyle/>
          <a:p>
            <a:r>
              <a:rPr lang="pt-BR" sz="2000" b="0" i="0">
                <a:effectLst/>
                <a:latin typeface="Open Sans" panose="020B0606030504020204" pitchFamily="34" charset="0"/>
              </a:rPr>
              <a:t>FOI O SUFICIENTE PARA SE DETERIORAR AS RAÍZES DE TODA A NAÇÃO E Israel se tornou tão idólatra quanto os Assírios e os Babilônicos</a:t>
            </a:r>
          </a:p>
          <a:p>
            <a:r>
              <a:rPr lang="pt-BR" sz="2000" b="0" i="0">
                <a:effectLst/>
                <a:latin typeface="Open Sans" panose="020B0606030504020204" pitchFamily="34" charset="0"/>
              </a:rPr>
              <a:t>Fez altar aos exércitos dos céus – o Sol, a lua e as estrelas; Tornou-se adepto do espiritismo, médiuns, sinais do Zodíaco e bruxaria Escândalo maior foi quando ele introduziu no santo templo do Senhor um enorme símbolo sexual do machismo e queimou seu próprio filho em sacrifício – 2 Reis 21: 3-7</a:t>
            </a:r>
            <a:endParaRPr lang="pt-BR" sz="2000"/>
          </a:p>
        </p:txBody>
      </p:sp>
    </p:spTree>
    <p:extLst>
      <p:ext uri="{BB962C8B-B14F-4D97-AF65-F5344CB8AC3E}">
        <p14:creationId xmlns:p14="http://schemas.microsoft.com/office/powerpoint/2010/main" val="314447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9F79630B-0F0B-446E-A637-38FA8F61D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B3437C99-FC8E-4311-B48A-F0C4C329B1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28" y="-1"/>
            <a:ext cx="1219200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EAAB6B1-F07C-4FF3-B409-61376DB5445E}"/>
              </a:ext>
            </a:extLst>
          </p:cNvPr>
          <p:cNvSpPr>
            <a:spLocks noGrp="1"/>
          </p:cNvSpPr>
          <p:nvPr>
            <p:ph type="title"/>
          </p:nvPr>
        </p:nvSpPr>
        <p:spPr>
          <a:xfrm>
            <a:off x="266413" y="1958898"/>
            <a:ext cx="4899981" cy="1330839"/>
          </a:xfrm>
        </p:spPr>
        <p:txBody>
          <a:bodyPr>
            <a:normAutofit fontScale="90000"/>
          </a:bodyPr>
          <a:lstStyle/>
          <a:p>
            <a:r>
              <a:rPr lang="pt-BR" sz="4400" b="0" i="0" dirty="0">
                <a:effectLst/>
                <a:latin typeface="Open Sans" panose="020B0606030504020204" pitchFamily="34" charset="0"/>
              </a:rPr>
              <a:t>O REI MANASSÉS SACRIFICANDO SEU FILHO A MILCOM, DEUS DOS AMONITAS</a:t>
            </a:r>
            <a:br>
              <a:rPr lang="pt-BR" sz="4400" dirty="0"/>
            </a:br>
            <a:endParaRPr lang="pt-BR" dirty="0"/>
          </a:p>
        </p:txBody>
      </p:sp>
      <p:pic>
        <p:nvPicPr>
          <p:cNvPr id="4100" name="Picture 4" descr="Vaso de decoração&#10;&#10;Descrição gerada automaticamente com confiança baixa">
            <a:extLst>
              <a:ext uri="{FF2B5EF4-FFF2-40B4-BE49-F238E27FC236}">
                <a16:creationId xmlns:a16="http://schemas.microsoft.com/office/drawing/2014/main" id="{4DFD0FE4-EA8A-40D9-BFD5-777853CED9B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8635" b="1"/>
          <a:stretch/>
        </p:blipFill>
        <p:spPr bwMode="auto">
          <a:xfrm>
            <a:off x="4948188" y="1"/>
            <a:ext cx="7243812" cy="6857999"/>
          </a:xfrm>
          <a:custGeom>
            <a:avLst/>
            <a:gdLst/>
            <a:ahLst/>
            <a:cxnLst/>
            <a:rect l="l" t="t" r="r" b="b"/>
            <a:pathLst>
              <a:path w="7243812" h="6857999">
                <a:moveTo>
                  <a:pt x="609803" y="0"/>
                </a:moveTo>
                <a:lnTo>
                  <a:pt x="1222601" y="0"/>
                </a:lnTo>
                <a:lnTo>
                  <a:pt x="1223032" y="1645"/>
                </a:lnTo>
                <a:lnTo>
                  <a:pt x="1343371" y="1645"/>
                </a:lnTo>
                <a:lnTo>
                  <a:pt x="1343665" y="0"/>
                </a:lnTo>
                <a:lnTo>
                  <a:pt x="1884172" y="0"/>
                </a:lnTo>
                <a:lnTo>
                  <a:pt x="1884280" y="1645"/>
                </a:lnTo>
                <a:lnTo>
                  <a:pt x="7243812" y="1645"/>
                </a:lnTo>
                <a:lnTo>
                  <a:pt x="7243812" y="6857999"/>
                </a:lnTo>
                <a:lnTo>
                  <a:pt x="133676" y="6857999"/>
                </a:lnTo>
                <a:lnTo>
                  <a:pt x="114609" y="6843646"/>
                </a:lnTo>
                <a:cubicBezTo>
                  <a:pt x="106811" y="6836369"/>
                  <a:pt x="103243" y="6828354"/>
                  <a:pt x="111459" y="6817746"/>
                </a:cubicBezTo>
                <a:cubicBezTo>
                  <a:pt x="93943" y="6769544"/>
                  <a:pt x="97901" y="6796071"/>
                  <a:pt x="113412" y="6759582"/>
                </a:cubicBezTo>
                <a:cubicBezTo>
                  <a:pt x="110188" y="6732087"/>
                  <a:pt x="99653" y="6727133"/>
                  <a:pt x="100729" y="6705297"/>
                </a:cubicBezTo>
                <a:cubicBezTo>
                  <a:pt x="94563" y="6675394"/>
                  <a:pt x="99792" y="6669536"/>
                  <a:pt x="87662" y="6640957"/>
                </a:cubicBezTo>
                <a:cubicBezTo>
                  <a:pt x="74199" y="6591883"/>
                  <a:pt x="82185" y="6576319"/>
                  <a:pt x="83084" y="6541313"/>
                </a:cubicBezTo>
                <a:cubicBezTo>
                  <a:pt x="82225" y="6490855"/>
                  <a:pt x="67640" y="6422980"/>
                  <a:pt x="59444" y="6370251"/>
                </a:cubicBezTo>
                <a:cubicBezTo>
                  <a:pt x="51248" y="6317522"/>
                  <a:pt x="30729" y="6270972"/>
                  <a:pt x="33908" y="6224938"/>
                </a:cubicBezTo>
                <a:lnTo>
                  <a:pt x="30063" y="6089693"/>
                </a:lnTo>
                <a:cubicBezTo>
                  <a:pt x="25730" y="6032039"/>
                  <a:pt x="3474" y="5997051"/>
                  <a:pt x="29101" y="5973994"/>
                </a:cubicBezTo>
                <a:cubicBezTo>
                  <a:pt x="17018" y="5940131"/>
                  <a:pt x="41135" y="5955713"/>
                  <a:pt x="33855" y="5939847"/>
                </a:cubicBezTo>
                <a:lnTo>
                  <a:pt x="12982" y="5906467"/>
                </a:lnTo>
                <a:lnTo>
                  <a:pt x="8416" y="5862699"/>
                </a:lnTo>
                <a:cubicBezTo>
                  <a:pt x="7895" y="5838948"/>
                  <a:pt x="8409" y="5853058"/>
                  <a:pt x="12052" y="5823324"/>
                </a:cubicBezTo>
                <a:cubicBezTo>
                  <a:pt x="11631" y="5805291"/>
                  <a:pt x="11213" y="5787258"/>
                  <a:pt x="10793" y="5769225"/>
                </a:cubicBezTo>
                <a:cubicBezTo>
                  <a:pt x="17866" y="5738356"/>
                  <a:pt x="19121" y="5696311"/>
                  <a:pt x="25986" y="5667896"/>
                </a:cubicBezTo>
                <a:cubicBezTo>
                  <a:pt x="16329" y="5647975"/>
                  <a:pt x="42195" y="5619318"/>
                  <a:pt x="43687" y="5594585"/>
                </a:cubicBezTo>
                <a:cubicBezTo>
                  <a:pt x="32512" y="5517959"/>
                  <a:pt x="44052" y="5536542"/>
                  <a:pt x="40019" y="5464225"/>
                </a:cubicBezTo>
                <a:cubicBezTo>
                  <a:pt x="32676" y="5400671"/>
                  <a:pt x="26469" y="5311951"/>
                  <a:pt x="22904" y="5269726"/>
                </a:cubicBezTo>
                <a:cubicBezTo>
                  <a:pt x="19341" y="5227501"/>
                  <a:pt x="14742" y="5212581"/>
                  <a:pt x="18628" y="5210876"/>
                </a:cubicBezTo>
                <a:cubicBezTo>
                  <a:pt x="-20300" y="5161742"/>
                  <a:pt x="15511" y="5141336"/>
                  <a:pt x="5392" y="5111369"/>
                </a:cubicBezTo>
                <a:cubicBezTo>
                  <a:pt x="10662" y="5053859"/>
                  <a:pt x="15546" y="5034036"/>
                  <a:pt x="13324" y="5009272"/>
                </a:cubicBezTo>
                <a:cubicBezTo>
                  <a:pt x="25126" y="4982633"/>
                  <a:pt x="74251" y="4956261"/>
                  <a:pt x="48699" y="4925805"/>
                </a:cubicBezTo>
                <a:cubicBezTo>
                  <a:pt x="76704" y="4931200"/>
                  <a:pt x="39437" y="4888353"/>
                  <a:pt x="62925" y="4877992"/>
                </a:cubicBezTo>
                <a:cubicBezTo>
                  <a:pt x="82480" y="4871554"/>
                  <a:pt x="75731" y="4857054"/>
                  <a:pt x="79496" y="4844323"/>
                </a:cubicBezTo>
                <a:cubicBezTo>
                  <a:pt x="97657" y="4832308"/>
                  <a:pt x="110974" y="4752352"/>
                  <a:pt x="101400" y="4733115"/>
                </a:cubicBezTo>
                <a:cubicBezTo>
                  <a:pt x="108185" y="4679357"/>
                  <a:pt x="119720" y="4662889"/>
                  <a:pt x="111223" y="4625153"/>
                </a:cubicBezTo>
                <a:cubicBezTo>
                  <a:pt x="106592" y="4588197"/>
                  <a:pt x="114401" y="4567830"/>
                  <a:pt x="126359" y="4539168"/>
                </a:cubicBezTo>
                <a:cubicBezTo>
                  <a:pt x="126535" y="4522289"/>
                  <a:pt x="126710" y="4505410"/>
                  <a:pt x="126886" y="4488531"/>
                </a:cubicBezTo>
                <a:cubicBezTo>
                  <a:pt x="126165" y="4473140"/>
                  <a:pt x="132917" y="4437329"/>
                  <a:pt x="135099" y="4411258"/>
                </a:cubicBezTo>
                <a:cubicBezTo>
                  <a:pt x="107667" y="4345686"/>
                  <a:pt x="146840" y="4280033"/>
                  <a:pt x="132327" y="4219510"/>
                </a:cubicBezTo>
                <a:cubicBezTo>
                  <a:pt x="138549" y="4158987"/>
                  <a:pt x="124091" y="4192084"/>
                  <a:pt x="172424" y="4048117"/>
                </a:cubicBezTo>
                <a:cubicBezTo>
                  <a:pt x="167703" y="4015047"/>
                  <a:pt x="203806" y="3905047"/>
                  <a:pt x="177666" y="3878222"/>
                </a:cubicBezTo>
                <a:cubicBezTo>
                  <a:pt x="167714" y="3821305"/>
                  <a:pt x="183914" y="3845122"/>
                  <a:pt x="156982" y="3778166"/>
                </a:cubicBezTo>
                <a:cubicBezTo>
                  <a:pt x="160365" y="3760234"/>
                  <a:pt x="142791" y="3724716"/>
                  <a:pt x="142115" y="3707357"/>
                </a:cubicBezTo>
                <a:cubicBezTo>
                  <a:pt x="139253" y="3688591"/>
                  <a:pt x="140202" y="3672776"/>
                  <a:pt x="139805" y="3665569"/>
                </a:cubicBezTo>
                <a:cubicBezTo>
                  <a:pt x="139778" y="3665084"/>
                  <a:pt x="139750" y="3664599"/>
                  <a:pt x="139723" y="3664114"/>
                </a:cubicBezTo>
                <a:lnTo>
                  <a:pt x="134134" y="3653088"/>
                </a:lnTo>
                <a:lnTo>
                  <a:pt x="126568" y="3641228"/>
                </a:lnTo>
                <a:cubicBezTo>
                  <a:pt x="126560" y="3629488"/>
                  <a:pt x="126549" y="3617747"/>
                  <a:pt x="126540" y="3606007"/>
                </a:cubicBezTo>
                <a:lnTo>
                  <a:pt x="134645" y="3597336"/>
                </a:lnTo>
                <a:lnTo>
                  <a:pt x="131649" y="3586412"/>
                </a:lnTo>
                <a:lnTo>
                  <a:pt x="134221" y="3569719"/>
                </a:lnTo>
                <a:lnTo>
                  <a:pt x="133795" y="3568021"/>
                </a:lnTo>
                <a:lnTo>
                  <a:pt x="130189" y="3553678"/>
                </a:lnTo>
                <a:lnTo>
                  <a:pt x="129827" y="3552249"/>
                </a:lnTo>
                <a:lnTo>
                  <a:pt x="122183" y="3542019"/>
                </a:lnTo>
                <a:lnTo>
                  <a:pt x="112426" y="3531201"/>
                </a:lnTo>
                <a:lnTo>
                  <a:pt x="105626" y="3496391"/>
                </a:lnTo>
                <a:lnTo>
                  <a:pt x="111971" y="3486850"/>
                </a:lnTo>
                <a:lnTo>
                  <a:pt x="106910" y="3476412"/>
                </a:lnTo>
                <a:cubicBezTo>
                  <a:pt x="105781" y="3466028"/>
                  <a:pt x="105824" y="3433967"/>
                  <a:pt x="105209" y="3424545"/>
                </a:cubicBezTo>
                <a:lnTo>
                  <a:pt x="103215" y="3419880"/>
                </a:lnTo>
                <a:lnTo>
                  <a:pt x="104953" y="3415218"/>
                </a:lnTo>
                <a:lnTo>
                  <a:pt x="101255" y="3409825"/>
                </a:lnTo>
                <a:lnTo>
                  <a:pt x="103044" y="3407057"/>
                </a:lnTo>
                <a:lnTo>
                  <a:pt x="89764" y="3378959"/>
                </a:lnTo>
                <a:lnTo>
                  <a:pt x="83991" y="3362948"/>
                </a:lnTo>
                <a:lnTo>
                  <a:pt x="66858" y="3332072"/>
                </a:lnTo>
                <a:lnTo>
                  <a:pt x="69057" y="3325671"/>
                </a:lnTo>
                <a:lnTo>
                  <a:pt x="51631" y="3278130"/>
                </a:lnTo>
                <a:lnTo>
                  <a:pt x="53959" y="3277179"/>
                </a:lnTo>
                <a:lnTo>
                  <a:pt x="60205" y="3262610"/>
                </a:lnTo>
                <a:lnTo>
                  <a:pt x="58998" y="3258677"/>
                </a:lnTo>
                <a:cubicBezTo>
                  <a:pt x="46010" y="3210316"/>
                  <a:pt x="80872" y="3236545"/>
                  <a:pt x="45170" y="3180546"/>
                </a:cubicBezTo>
                <a:cubicBezTo>
                  <a:pt x="53643" y="3171780"/>
                  <a:pt x="52550" y="3163902"/>
                  <a:pt x="45228" y="3151828"/>
                </a:cubicBezTo>
                <a:cubicBezTo>
                  <a:pt x="39651" y="3128169"/>
                  <a:pt x="64667" y="3124610"/>
                  <a:pt x="45020" y="3103777"/>
                </a:cubicBezTo>
                <a:cubicBezTo>
                  <a:pt x="59127" y="3105196"/>
                  <a:pt x="41123" y="3057428"/>
                  <a:pt x="57092" y="3065434"/>
                </a:cubicBezTo>
                <a:cubicBezTo>
                  <a:pt x="55435" y="3051512"/>
                  <a:pt x="40803" y="3032637"/>
                  <a:pt x="35088" y="3020247"/>
                </a:cubicBezTo>
                <a:cubicBezTo>
                  <a:pt x="32503" y="3002537"/>
                  <a:pt x="18197" y="3001119"/>
                  <a:pt x="22803" y="2991092"/>
                </a:cubicBezTo>
                <a:cubicBezTo>
                  <a:pt x="24338" y="2987749"/>
                  <a:pt x="27975" y="2983455"/>
                  <a:pt x="34850" y="2977278"/>
                </a:cubicBezTo>
                <a:cubicBezTo>
                  <a:pt x="22587" y="2954448"/>
                  <a:pt x="35600" y="2946689"/>
                  <a:pt x="36223" y="2911749"/>
                </a:cubicBezTo>
                <a:cubicBezTo>
                  <a:pt x="35158" y="2886513"/>
                  <a:pt x="29761" y="2843788"/>
                  <a:pt x="28462" y="2825860"/>
                </a:cubicBezTo>
                <a:cubicBezTo>
                  <a:pt x="28449" y="2818634"/>
                  <a:pt x="28437" y="2811409"/>
                  <a:pt x="28424" y="2804183"/>
                </a:cubicBezTo>
                <a:lnTo>
                  <a:pt x="21292" y="2790136"/>
                </a:lnTo>
                <a:lnTo>
                  <a:pt x="16179" y="2760208"/>
                </a:lnTo>
                <a:lnTo>
                  <a:pt x="22858" y="2751112"/>
                </a:lnTo>
                <a:lnTo>
                  <a:pt x="18505" y="2740278"/>
                </a:lnTo>
                <a:lnTo>
                  <a:pt x="22482" y="2726489"/>
                </a:lnTo>
                <a:lnTo>
                  <a:pt x="18175" y="2725052"/>
                </a:lnTo>
                <a:lnTo>
                  <a:pt x="10521" y="2715895"/>
                </a:lnTo>
                <a:lnTo>
                  <a:pt x="25499" y="2665666"/>
                </a:lnTo>
                <a:lnTo>
                  <a:pt x="30658" y="2635351"/>
                </a:lnTo>
                <a:cubicBezTo>
                  <a:pt x="30723" y="2625597"/>
                  <a:pt x="30791" y="2615842"/>
                  <a:pt x="30857" y="2606088"/>
                </a:cubicBezTo>
                <a:lnTo>
                  <a:pt x="37532" y="2596456"/>
                </a:lnTo>
                <a:cubicBezTo>
                  <a:pt x="41239" y="2582253"/>
                  <a:pt x="34640" y="2564757"/>
                  <a:pt x="36511" y="2549900"/>
                </a:cubicBezTo>
                <a:lnTo>
                  <a:pt x="53712" y="2496499"/>
                </a:lnTo>
                <a:cubicBezTo>
                  <a:pt x="53527" y="2492743"/>
                  <a:pt x="64725" y="2449625"/>
                  <a:pt x="64540" y="2445869"/>
                </a:cubicBezTo>
                <a:cubicBezTo>
                  <a:pt x="61940" y="2441580"/>
                  <a:pt x="65575" y="2413465"/>
                  <a:pt x="64348" y="2408995"/>
                </a:cubicBezTo>
                <a:cubicBezTo>
                  <a:pt x="100333" y="2407546"/>
                  <a:pt x="71752" y="2329020"/>
                  <a:pt x="101725" y="2335735"/>
                </a:cubicBezTo>
                <a:cubicBezTo>
                  <a:pt x="120512" y="2299003"/>
                  <a:pt x="138791" y="2291744"/>
                  <a:pt x="147278" y="2260088"/>
                </a:cubicBezTo>
                <a:cubicBezTo>
                  <a:pt x="152668" y="2224200"/>
                  <a:pt x="143589" y="2220953"/>
                  <a:pt x="152643" y="2193455"/>
                </a:cubicBezTo>
                <a:cubicBezTo>
                  <a:pt x="152701" y="2159228"/>
                  <a:pt x="131577" y="2138038"/>
                  <a:pt x="161815" y="2107942"/>
                </a:cubicBezTo>
                <a:lnTo>
                  <a:pt x="168884" y="2024270"/>
                </a:lnTo>
                <a:lnTo>
                  <a:pt x="210800" y="1969445"/>
                </a:lnTo>
                <a:lnTo>
                  <a:pt x="215063" y="1961162"/>
                </a:lnTo>
                <a:lnTo>
                  <a:pt x="226767" y="1945112"/>
                </a:lnTo>
                <a:lnTo>
                  <a:pt x="225906" y="1942021"/>
                </a:lnTo>
                <a:lnTo>
                  <a:pt x="220555" y="1935584"/>
                </a:lnTo>
                <a:cubicBezTo>
                  <a:pt x="220179" y="1930292"/>
                  <a:pt x="223282" y="1914884"/>
                  <a:pt x="223648" y="1910265"/>
                </a:cubicBezTo>
                <a:cubicBezTo>
                  <a:pt x="221934" y="1909994"/>
                  <a:pt x="221895" y="1909162"/>
                  <a:pt x="222758" y="1907867"/>
                </a:cubicBezTo>
                <a:lnTo>
                  <a:pt x="229387" y="1899379"/>
                </a:lnTo>
                <a:lnTo>
                  <a:pt x="231548" y="1895114"/>
                </a:lnTo>
                <a:lnTo>
                  <a:pt x="216553" y="1892417"/>
                </a:lnTo>
                <a:cubicBezTo>
                  <a:pt x="209075" y="1884999"/>
                  <a:pt x="222114" y="1866643"/>
                  <a:pt x="209739" y="1861483"/>
                </a:cubicBezTo>
                <a:cubicBezTo>
                  <a:pt x="214584" y="1853278"/>
                  <a:pt x="219066" y="1844665"/>
                  <a:pt x="222950" y="1835810"/>
                </a:cubicBezTo>
                <a:lnTo>
                  <a:pt x="224812" y="1830569"/>
                </a:lnTo>
                <a:lnTo>
                  <a:pt x="224522" y="1830429"/>
                </a:lnTo>
                <a:cubicBezTo>
                  <a:pt x="224224" y="1829219"/>
                  <a:pt x="224571" y="1827468"/>
                  <a:pt x="225830" y="1824832"/>
                </a:cubicBezTo>
                <a:lnTo>
                  <a:pt x="228207" y="1821003"/>
                </a:lnTo>
                <a:lnTo>
                  <a:pt x="230878" y="1807109"/>
                </a:lnTo>
                <a:lnTo>
                  <a:pt x="227355" y="1805316"/>
                </a:lnTo>
                <a:lnTo>
                  <a:pt x="228132" y="1804434"/>
                </a:lnTo>
                <a:cubicBezTo>
                  <a:pt x="237533" y="1798221"/>
                  <a:pt x="248274" y="1797417"/>
                  <a:pt x="223762" y="1784314"/>
                </a:cubicBezTo>
                <a:cubicBezTo>
                  <a:pt x="240655" y="1769422"/>
                  <a:pt x="224912" y="1763793"/>
                  <a:pt x="226521" y="1740358"/>
                </a:cubicBezTo>
                <a:cubicBezTo>
                  <a:pt x="240385" y="1732435"/>
                  <a:pt x="239102" y="1724301"/>
                  <a:pt x="233164" y="1715685"/>
                </a:cubicBezTo>
                <a:cubicBezTo>
                  <a:pt x="245499" y="1694404"/>
                  <a:pt x="240415" y="1672675"/>
                  <a:pt x="245819" y="1647555"/>
                </a:cubicBezTo>
                <a:cubicBezTo>
                  <a:pt x="268668" y="1622803"/>
                  <a:pt x="248434" y="1605585"/>
                  <a:pt x="254317" y="1578752"/>
                </a:cubicBezTo>
                <a:lnTo>
                  <a:pt x="249918" y="1546022"/>
                </a:lnTo>
                <a:cubicBezTo>
                  <a:pt x="251996" y="1543635"/>
                  <a:pt x="248777" y="1521210"/>
                  <a:pt x="248927" y="1519929"/>
                </a:cubicBezTo>
                <a:lnTo>
                  <a:pt x="248704" y="1519731"/>
                </a:lnTo>
                <a:lnTo>
                  <a:pt x="252245" y="1514846"/>
                </a:lnTo>
                <a:cubicBezTo>
                  <a:pt x="255314" y="1501295"/>
                  <a:pt x="252199" y="1477394"/>
                  <a:pt x="254681" y="1463304"/>
                </a:cubicBezTo>
                <a:cubicBezTo>
                  <a:pt x="257024" y="1459891"/>
                  <a:pt x="268983" y="1432466"/>
                  <a:pt x="267138" y="1430305"/>
                </a:cubicBezTo>
                <a:lnTo>
                  <a:pt x="266110" y="1429568"/>
                </a:lnTo>
                <a:lnTo>
                  <a:pt x="286784" y="1404045"/>
                </a:lnTo>
                <a:lnTo>
                  <a:pt x="294521" y="1360879"/>
                </a:lnTo>
                <a:lnTo>
                  <a:pt x="324750" y="1301993"/>
                </a:lnTo>
                <a:lnTo>
                  <a:pt x="328780" y="1210776"/>
                </a:lnTo>
                <a:cubicBezTo>
                  <a:pt x="344171" y="1197232"/>
                  <a:pt x="343390" y="1192124"/>
                  <a:pt x="346123" y="1157176"/>
                </a:cubicBezTo>
                <a:cubicBezTo>
                  <a:pt x="359383" y="1110140"/>
                  <a:pt x="355619" y="1111028"/>
                  <a:pt x="349331" y="1063288"/>
                </a:cubicBezTo>
                <a:cubicBezTo>
                  <a:pt x="364194" y="1005331"/>
                  <a:pt x="362778" y="969963"/>
                  <a:pt x="431245" y="889417"/>
                </a:cubicBezTo>
                <a:lnTo>
                  <a:pt x="459477" y="816346"/>
                </a:lnTo>
                <a:cubicBezTo>
                  <a:pt x="465006" y="808083"/>
                  <a:pt x="496978" y="764380"/>
                  <a:pt x="489268" y="752692"/>
                </a:cubicBezTo>
                <a:lnTo>
                  <a:pt x="505368" y="724368"/>
                </a:lnTo>
                <a:lnTo>
                  <a:pt x="511178" y="722494"/>
                </a:lnTo>
                <a:lnTo>
                  <a:pt x="514451" y="717531"/>
                </a:lnTo>
                <a:cubicBezTo>
                  <a:pt x="514171" y="710761"/>
                  <a:pt x="513893" y="703992"/>
                  <a:pt x="513612" y="697222"/>
                </a:cubicBezTo>
                <a:cubicBezTo>
                  <a:pt x="513272" y="693376"/>
                  <a:pt x="513720" y="690905"/>
                  <a:pt x="514772" y="689289"/>
                </a:cubicBezTo>
                <a:lnTo>
                  <a:pt x="515249" y="689151"/>
                </a:lnTo>
                <a:cubicBezTo>
                  <a:pt x="515320" y="686637"/>
                  <a:pt x="515389" y="684122"/>
                  <a:pt x="515461" y="681608"/>
                </a:cubicBezTo>
                <a:cubicBezTo>
                  <a:pt x="522970" y="666964"/>
                  <a:pt x="551123" y="617831"/>
                  <a:pt x="560298" y="601285"/>
                </a:cubicBezTo>
                <a:cubicBezTo>
                  <a:pt x="558549" y="585107"/>
                  <a:pt x="540289" y="573171"/>
                  <a:pt x="570504" y="582332"/>
                </a:cubicBezTo>
                <a:cubicBezTo>
                  <a:pt x="570816" y="577121"/>
                  <a:pt x="573898" y="574271"/>
                  <a:pt x="578347" y="572511"/>
                </a:cubicBezTo>
                <a:lnTo>
                  <a:pt x="580375" y="572092"/>
                </a:lnTo>
                <a:lnTo>
                  <a:pt x="575722" y="536015"/>
                </a:lnTo>
                <a:lnTo>
                  <a:pt x="578705" y="531675"/>
                </a:lnTo>
                <a:lnTo>
                  <a:pt x="564084" y="491380"/>
                </a:lnTo>
                <a:cubicBezTo>
                  <a:pt x="560969" y="487340"/>
                  <a:pt x="560134" y="482008"/>
                  <a:pt x="564457" y="473782"/>
                </a:cubicBezTo>
                <a:lnTo>
                  <a:pt x="566413" y="472000"/>
                </a:lnTo>
                <a:lnTo>
                  <a:pt x="584600" y="354566"/>
                </a:lnTo>
                <a:cubicBezTo>
                  <a:pt x="586100" y="325288"/>
                  <a:pt x="584583" y="317533"/>
                  <a:pt x="588077" y="265704"/>
                </a:cubicBezTo>
                <a:cubicBezTo>
                  <a:pt x="588008" y="205530"/>
                  <a:pt x="578491" y="226511"/>
                  <a:pt x="580576" y="187093"/>
                </a:cubicBezTo>
                <a:cubicBezTo>
                  <a:pt x="579265" y="162458"/>
                  <a:pt x="569240" y="117589"/>
                  <a:pt x="587928" y="130336"/>
                </a:cubicBezTo>
                <a:cubicBezTo>
                  <a:pt x="552635" y="69804"/>
                  <a:pt x="604651" y="82036"/>
                  <a:pt x="593881" y="17287"/>
                </a:cubicBezTo>
                <a:cubicBezTo>
                  <a:pt x="600399" y="13784"/>
                  <a:pt x="605413" y="8440"/>
                  <a:pt x="609224" y="1705"/>
                </a:cubicBezTo>
                <a:close/>
              </a:path>
            </a:pathLst>
          </a:custGeom>
          <a:noFill/>
          <a:extLst>
            <a:ext uri="{909E8E84-426E-40DD-AFC4-6F175D3DCCD1}">
              <a14:hiddenFill xmlns:a14="http://schemas.microsoft.com/office/drawing/2010/main">
                <a:solidFill>
                  <a:srgbClr val="FFFFFF"/>
                </a:solidFill>
              </a14:hiddenFill>
            </a:ext>
          </a:extLst>
        </p:spPr>
      </p:pic>
      <p:sp>
        <p:nvSpPr>
          <p:cNvPr id="9" name="CaixaDeTexto 8">
            <a:extLst>
              <a:ext uri="{FF2B5EF4-FFF2-40B4-BE49-F238E27FC236}">
                <a16:creationId xmlns:a16="http://schemas.microsoft.com/office/drawing/2014/main" id="{120B375D-8C49-4A37-AA3A-FA33553965F4}"/>
              </a:ext>
            </a:extLst>
          </p:cNvPr>
          <p:cNvSpPr txBox="1"/>
          <p:nvPr/>
        </p:nvSpPr>
        <p:spPr>
          <a:xfrm>
            <a:off x="266413" y="4329566"/>
            <a:ext cx="4272133" cy="203132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pt-BR" dirty="0" err="1"/>
              <a:t>Malcã</a:t>
            </a:r>
            <a:r>
              <a:rPr lang="pt-BR" dirty="0"/>
              <a:t> ou </a:t>
            </a:r>
            <a:r>
              <a:rPr lang="pt-BR" dirty="0" err="1"/>
              <a:t>Milcom</a:t>
            </a:r>
            <a:r>
              <a:rPr lang="pt-BR" dirty="0"/>
              <a:t>, ou ainda Moloque (NVI), era o deus nacional dos </a:t>
            </a:r>
            <a:r>
              <a:rPr lang="pt-BR" dirty="0" err="1"/>
              <a:t>amonitas</a:t>
            </a:r>
            <a:r>
              <a:rPr lang="pt-BR" dirty="0"/>
              <a:t> (1 </a:t>
            </a:r>
            <a:r>
              <a:rPr lang="pt-BR" dirty="0" err="1"/>
              <a:t>Rs</a:t>
            </a:r>
            <a:r>
              <a:rPr lang="pt-BR" dirty="0"/>
              <a:t> 11.5-7). Sofonias denunciou o povo por adorar a Jeová numa cerimônia comum com essa asquerosa divindade (v.5). Isso exemplifica a realidade do ritual sincrético no meio do povo escolhido. </a:t>
            </a:r>
          </a:p>
        </p:txBody>
      </p:sp>
    </p:spTree>
    <p:extLst>
      <p:ext uri="{BB962C8B-B14F-4D97-AF65-F5344CB8AC3E}">
        <p14:creationId xmlns:p14="http://schemas.microsoft.com/office/powerpoint/2010/main" val="1115797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A8AD18-6BD2-474B-B210-4AA1F77AEA63}"/>
              </a:ext>
            </a:extLst>
          </p:cNvPr>
          <p:cNvSpPr>
            <a:spLocks noGrp="1"/>
          </p:cNvSpPr>
          <p:nvPr>
            <p:ph type="title"/>
          </p:nvPr>
        </p:nvSpPr>
        <p:spPr>
          <a:xfrm>
            <a:off x="4965430" y="629268"/>
            <a:ext cx="6586491" cy="1286160"/>
          </a:xfrm>
        </p:spPr>
        <p:txBody>
          <a:bodyPr anchor="b">
            <a:normAutofit/>
          </a:bodyPr>
          <a:lstStyle/>
          <a:p>
            <a:r>
              <a:rPr lang="pt-BR" sz="4100"/>
              <a:t>O arrependimento de Manassés</a:t>
            </a:r>
          </a:p>
        </p:txBody>
      </p:sp>
      <p:pic>
        <p:nvPicPr>
          <p:cNvPr id="6146" name="Picture 2" descr="Quero Deus | Blog compromissado com Deus">
            <a:extLst>
              <a:ext uri="{FF2B5EF4-FFF2-40B4-BE49-F238E27FC236}">
                <a16:creationId xmlns:a16="http://schemas.microsoft.com/office/drawing/2014/main" id="{BD0857FA-5328-4024-A783-D72FB799502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445" r="17992" b="2"/>
          <a:stretch/>
        </p:blipFill>
        <p:spPr bwMode="auto">
          <a:xfrm>
            <a:off x="20" y="10"/>
            <a:ext cx="4635571" cy="6857990"/>
          </a:xfrm>
          <a:prstGeom prst="rect">
            <a:avLst/>
          </a:prstGeom>
          <a:noFill/>
          <a:effectLst/>
          <a:extLst>
            <a:ext uri="{909E8E84-426E-40DD-AFC4-6F175D3DCCD1}">
              <a14:hiddenFill xmlns:a14="http://schemas.microsoft.com/office/drawing/2010/main">
                <a:solidFill>
                  <a:srgbClr val="FFFFFF"/>
                </a:solidFill>
              </a14:hiddenFill>
            </a:ext>
          </a:extLst>
        </p:spPr>
      </p:pic>
      <p:cxnSp>
        <p:nvCxnSpPr>
          <p:cNvPr id="71" name="Straight Connector 7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AD4B32"/>
            </a:solidFill>
          </a:ln>
        </p:spPr>
        <p:style>
          <a:lnRef idx="1">
            <a:schemeClr val="accent1"/>
          </a:lnRef>
          <a:fillRef idx="0">
            <a:schemeClr val="accent1"/>
          </a:fillRef>
          <a:effectRef idx="0">
            <a:schemeClr val="accent1"/>
          </a:effectRef>
          <a:fontRef idx="minor">
            <a:schemeClr val="tx1"/>
          </a:fontRef>
        </p:style>
      </p:cxnSp>
      <p:graphicFrame>
        <p:nvGraphicFramePr>
          <p:cNvPr id="5" name="Espaço Reservado para Conteúdo 2">
            <a:extLst>
              <a:ext uri="{FF2B5EF4-FFF2-40B4-BE49-F238E27FC236}">
                <a16:creationId xmlns:a16="http://schemas.microsoft.com/office/drawing/2014/main" id="{752D49D2-6E6A-486E-BA75-209920727D52}"/>
              </a:ext>
            </a:extLst>
          </p:cNvPr>
          <p:cNvGraphicFramePr>
            <a:graphicFrameLocks noGrp="1"/>
          </p:cNvGraphicFramePr>
          <p:nvPr>
            <p:ph idx="1"/>
            <p:extLst>
              <p:ext uri="{D42A27DB-BD31-4B8C-83A1-F6EECF244321}">
                <p14:modId xmlns:p14="http://schemas.microsoft.com/office/powerpoint/2010/main" val="3409783520"/>
              </p:ext>
            </p:extLst>
          </p:nvPr>
        </p:nvGraphicFramePr>
        <p:xfrm>
          <a:off x="4965431" y="2438400"/>
          <a:ext cx="6586489" cy="37854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80782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9D5637C-3A47-4D04-9270-E759E79F6B7C}"/>
              </a:ext>
            </a:extLst>
          </p:cNvPr>
          <p:cNvSpPr>
            <a:spLocks noGrp="1"/>
          </p:cNvSpPr>
          <p:nvPr>
            <p:ph type="title"/>
          </p:nvPr>
        </p:nvSpPr>
        <p:spPr>
          <a:xfrm>
            <a:off x="1371599" y="294538"/>
            <a:ext cx="9895951" cy="1033669"/>
          </a:xfrm>
        </p:spPr>
        <p:txBody>
          <a:bodyPr>
            <a:normAutofit/>
          </a:bodyPr>
          <a:lstStyle/>
          <a:p>
            <a:r>
              <a:rPr lang="pt-BR" sz="4000">
                <a:solidFill>
                  <a:srgbClr val="FFFFFF"/>
                </a:solidFill>
              </a:rPr>
              <a:t>A morte de Manassés</a:t>
            </a:r>
          </a:p>
        </p:txBody>
      </p:sp>
      <p:sp>
        <p:nvSpPr>
          <p:cNvPr id="3" name="Espaço Reservado para Conteúdo 2">
            <a:extLst>
              <a:ext uri="{FF2B5EF4-FFF2-40B4-BE49-F238E27FC236}">
                <a16:creationId xmlns:a16="http://schemas.microsoft.com/office/drawing/2014/main" id="{4BF69048-2D15-4A89-B8AE-32EBF594BA97}"/>
              </a:ext>
            </a:extLst>
          </p:cNvPr>
          <p:cNvSpPr>
            <a:spLocks noGrp="1"/>
          </p:cNvSpPr>
          <p:nvPr>
            <p:ph idx="1"/>
          </p:nvPr>
        </p:nvSpPr>
        <p:spPr>
          <a:xfrm>
            <a:off x="281978" y="2243808"/>
            <a:ext cx="7833318" cy="4445749"/>
          </a:xfrm>
        </p:spPr>
        <p:txBody>
          <a:bodyPr anchor="ctr">
            <a:normAutofit/>
          </a:bodyPr>
          <a:lstStyle/>
          <a:p>
            <a:r>
              <a:rPr lang="pt-BR" sz="2000" b="0" i="0" dirty="0">
                <a:effectLst/>
                <a:latin typeface="Open Sans" panose="020B0606030504020204" pitchFamily="34" charset="0"/>
              </a:rPr>
              <a:t>Seu filho </a:t>
            </a:r>
            <a:r>
              <a:rPr lang="pt-BR" sz="2000" b="0" i="0" dirty="0" err="1">
                <a:effectLst/>
                <a:latin typeface="Open Sans" panose="020B0606030504020204" pitchFamily="34" charset="0"/>
              </a:rPr>
              <a:t>Amom</a:t>
            </a:r>
            <a:r>
              <a:rPr lang="pt-BR" sz="2000" b="0" i="0" dirty="0">
                <a:effectLst/>
                <a:latin typeface="Open Sans" panose="020B0606030504020204" pitchFamily="34" charset="0"/>
              </a:rPr>
              <a:t> reinou em seu lugar e seguiu o seu caminho. Não teve sucesso. </a:t>
            </a:r>
            <a:r>
              <a:rPr lang="pt-BR" sz="2000" b="0" i="0" dirty="0" err="1">
                <a:effectLst/>
                <a:latin typeface="Open Sans" panose="020B0606030504020204" pitchFamily="34" charset="0"/>
              </a:rPr>
              <a:t>Amom</a:t>
            </a:r>
            <a:r>
              <a:rPr lang="pt-BR" sz="2000" b="0" i="0" dirty="0">
                <a:effectLst/>
                <a:latin typeface="Open Sans" panose="020B0606030504020204" pitchFamily="34" charset="0"/>
              </a:rPr>
              <a:t> foi assassinado pelos oficiais do rei e foi constituído em seu lugar o rei Josias, seu filho.</a:t>
            </a:r>
            <a:br>
              <a:rPr lang="pt-BR" sz="2000" b="0" i="0" dirty="0">
                <a:effectLst/>
                <a:latin typeface="Open Sans" panose="020B0606030504020204" pitchFamily="34" charset="0"/>
              </a:rPr>
            </a:br>
            <a:endParaRPr lang="pt-BR" sz="2000" b="0" i="0" dirty="0">
              <a:effectLst/>
              <a:latin typeface="Open Sans" panose="020B0606030504020204" pitchFamily="34" charset="0"/>
            </a:endParaRPr>
          </a:p>
          <a:p>
            <a:r>
              <a:rPr lang="pt-BR" sz="2000" b="0" i="0" dirty="0">
                <a:effectLst/>
                <a:latin typeface="Open Sans" panose="020B0606030504020204" pitchFamily="34" charset="0"/>
              </a:rPr>
              <a:t>Josias foi rei aos 8 anos (2Rs 22 - 23; 2Cr 34 - 35) Ele assumiu o trono depois do pior reinado da história de Judá.</a:t>
            </a:r>
          </a:p>
          <a:p>
            <a:r>
              <a:rPr lang="pt-BR" sz="2000" b="0" i="0" dirty="0">
                <a:effectLst/>
                <a:latin typeface="Open Sans" panose="020B0606030504020204" pitchFamily="34" charset="0"/>
              </a:rPr>
              <a:t>O reinado de Josias, foi sob a influência do sacerdote </a:t>
            </a:r>
            <a:r>
              <a:rPr lang="pt-BR" sz="2000" b="0" i="0" dirty="0" err="1">
                <a:effectLst/>
                <a:latin typeface="Open Sans" panose="020B0606030504020204" pitchFamily="34" charset="0"/>
              </a:rPr>
              <a:t>Hilquias</a:t>
            </a:r>
            <a:r>
              <a:rPr lang="pt-BR" sz="2000" b="0" i="0" dirty="0">
                <a:effectLst/>
                <a:latin typeface="Open Sans" panose="020B0606030504020204" pitchFamily="34" charset="0"/>
              </a:rPr>
              <a:t>, homem piedoso e do profeta Sofonias, seu primo Foi tempo de avivamento espiritual em Judá Começou com a descoberta da Palavra de Deus, encontrada nas reformas do templo</a:t>
            </a:r>
            <a:endParaRPr lang="pt-BR" sz="2000" dirty="0"/>
          </a:p>
        </p:txBody>
      </p:sp>
      <p:pic>
        <p:nvPicPr>
          <p:cNvPr id="7170" name="Picture 2" descr="Rei Josias — Quem foi o rei Josias na Bíblia? (história completa!)">
            <a:extLst>
              <a:ext uri="{FF2B5EF4-FFF2-40B4-BE49-F238E27FC236}">
                <a16:creationId xmlns:a16="http://schemas.microsoft.com/office/drawing/2014/main" id="{30F28225-BC5F-43A0-B710-FD521EFF40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5296" y="130180"/>
            <a:ext cx="3781425" cy="3790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5765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Inscrever Se GIFs - Get the best GIF on GIPHY">
            <a:extLst>
              <a:ext uri="{FF2B5EF4-FFF2-40B4-BE49-F238E27FC236}">
                <a16:creationId xmlns:a16="http://schemas.microsoft.com/office/drawing/2014/main" id="{E04064F2-A5F6-440B-B641-A2A133F5743E}"/>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797502" y="1072280"/>
            <a:ext cx="33909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 name="Espaço Reservado para Conteúdo 4" descr="Interface gráfica do usuário, Aplicativo, Teams&#10;&#10;Descrição gerada automaticamente">
            <a:extLst>
              <a:ext uri="{FF2B5EF4-FFF2-40B4-BE49-F238E27FC236}">
                <a16:creationId xmlns:a16="http://schemas.microsoft.com/office/drawing/2014/main" id="{A9F5EA7E-3ABD-4172-921F-317104F28D0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05342" y="0"/>
            <a:ext cx="4823815" cy="6736398"/>
          </a:xfrm>
        </p:spPr>
      </p:pic>
      <p:pic>
        <p:nvPicPr>
          <p:cNvPr id="6" name="Imagem 5" descr="Forma&#10;&#10;Descrição gerada automaticamente com confiança baixa">
            <a:extLst>
              <a:ext uri="{FF2B5EF4-FFF2-40B4-BE49-F238E27FC236}">
                <a16:creationId xmlns:a16="http://schemas.microsoft.com/office/drawing/2014/main" id="{AE253FD1-C0CE-4E0E-88FD-AA090F4A86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564" y="2977280"/>
            <a:ext cx="3742258" cy="3673467"/>
          </a:xfrm>
          <a:prstGeom prst="rect">
            <a:avLst/>
          </a:prstGeom>
        </p:spPr>
      </p:pic>
      <p:sp>
        <p:nvSpPr>
          <p:cNvPr id="8" name="CaixaDeTexto 7">
            <a:extLst>
              <a:ext uri="{FF2B5EF4-FFF2-40B4-BE49-F238E27FC236}">
                <a16:creationId xmlns:a16="http://schemas.microsoft.com/office/drawing/2014/main" id="{3CEF2C47-6523-415F-BBD3-862C64C97ADE}"/>
              </a:ext>
            </a:extLst>
          </p:cNvPr>
          <p:cNvSpPr txBox="1"/>
          <p:nvPr/>
        </p:nvSpPr>
        <p:spPr>
          <a:xfrm>
            <a:off x="49975" y="219107"/>
            <a:ext cx="41148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3200" dirty="0"/>
              <a:t>COMO AJUDAR?</a:t>
            </a:r>
          </a:p>
        </p:txBody>
      </p:sp>
      <p:pic>
        <p:nvPicPr>
          <p:cNvPr id="9" name="Imagem 8" descr="Desenho de rosto de pessoa&#10;&#10;Descrição gerada automaticamente com confiança baixa">
            <a:extLst>
              <a:ext uri="{FF2B5EF4-FFF2-40B4-BE49-F238E27FC236}">
                <a16:creationId xmlns:a16="http://schemas.microsoft.com/office/drawing/2014/main" id="{E33C4E3B-B16A-4F99-91E6-A345115CBD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1125" y="121602"/>
            <a:ext cx="1809750" cy="1143000"/>
          </a:xfrm>
          <a:prstGeom prst="rect">
            <a:avLst/>
          </a:prstGeom>
        </p:spPr>
      </p:pic>
    </p:spTree>
    <p:extLst>
      <p:ext uri="{BB962C8B-B14F-4D97-AF65-F5344CB8AC3E}">
        <p14:creationId xmlns:p14="http://schemas.microsoft.com/office/powerpoint/2010/main" val="35567331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9E0B9C-17EE-4458-833B-018B708874A4}"/>
              </a:ext>
            </a:extLst>
          </p:cNvPr>
          <p:cNvSpPr>
            <a:spLocks noGrp="1"/>
          </p:cNvSpPr>
          <p:nvPr>
            <p:ph type="title"/>
          </p:nvPr>
        </p:nvSpPr>
        <p:spPr/>
        <p:txBody>
          <a:bodyPr/>
          <a:lstStyle/>
          <a:p>
            <a:r>
              <a:rPr lang="pt-BR" dirty="0"/>
              <a:t>A reforma de Josias</a:t>
            </a:r>
          </a:p>
        </p:txBody>
      </p:sp>
      <p:sp>
        <p:nvSpPr>
          <p:cNvPr id="3" name="Espaço Reservado para Conteúdo 2">
            <a:extLst>
              <a:ext uri="{FF2B5EF4-FFF2-40B4-BE49-F238E27FC236}">
                <a16:creationId xmlns:a16="http://schemas.microsoft.com/office/drawing/2014/main" id="{E9FC7DB6-53C1-49D1-A672-26DB0143A561}"/>
              </a:ext>
            </a:extLst>
          </p:cNvPr>
          <p:cNvSpPr>
            <a:spLocks noGrp="1"/>
          </p:cNvSpPr>
          <p:nvPr>
            <p:ph idx="1"/>
          </p:nvPr>
        </p:nvSpPr>
        <p:spPr/>
        <p:txBody>
          <a:bodyPr>
            <a:normAutofit fontScale="70000" lnSpcReduction="20000"/>
          </a:bodyPr>
          <a:lstStyle/>
          <a:p>
            <a:pPr algn="just"/>
            <a:r>
              <a:rPr lang="pt-BR" b="0" i="0" dirty="0">
                <a:solidFill>
                  <a:srgbClr val="444444"/>
                </a:solidFill>
                <a:effectLst/>
                <a:latin typeface="Open Sans" panose="020B0606030504020204" pitchFamily="34" charset="0"/>
              </a:rPr>
              <a:t>Durante o reinado de Josias ocorreram duas reformas religiosas de grande importância em Judá: </a:t>
            </a:r>
          </a:p>
          <a:p>
            <a:pPr algn="just"/>
            <a:r>
              <a:rPr lang="pt-BR" b="0" i="0" dirty="0">
                <a:solidFill>
                  <a:srgbClr val="444444"/>
                </a:solidFill>
                <a:effectLst/>
                <a:latin typeface="Open Sans" panose="020B0606030504020204" pitchFamily="34" charset="0"/>
              </a:rPr>
              <a:t>1)628 a.C. - grande combate à idolatria, destruição de altares, etc. - 2 Cr 34.3-7 </a:t>
            </a:r>
          </a:p>
          <a:p>
            <a:pPr algn="just"/>
            <a:r>
              <a:rPr lang="pt-BR" b="0" i="0" dirty="0">
                <a:solidFill>
                  <a:srgbClr val="444444"/>
                </a:solidFill>
                <a:effectLst/>
                <a:latin typeface="Open Sans" panose="020B0606030504020204" pitchFamily="34" charset="0"/>
              </a:rPr>
              <a:t>2)622 a.C. - grande avivamento, após </a:t>
            </a:r>
            <a:r>
              <a:rPr lang="pt-BR" b="0" i="0" dirty="0" err="1">
                <a:solidFill>
                  <a:srgbClr val="444444"/>
                </a:solidFill>
                <a:effectLst/>
                <a:latin typeface="Open Sans" panose="020B0606030504020204" pitchFamily="34" charset="0"/>
              </a:rPr>
              <a:t>Hilquias</a:t>
            </a:r>
            <a:r>
              <a:rPr lang="pt-BR" b="0" i="0" dirty="0">
                <a:solidFill>
                  <a:srgbClr val="444444"/>
                </a:solidFill>
                <a:effectLst/>
                <a:latin typeface="Open Sans" panose="020B0606030504020204" pitchFamily="34" charset="0"/>
              </a:rPr>
              <a:t> ter encontrado o Livro da Lei no Templo (2 Cr.34:14-18)</a:t>
            </a:r>
          </a:p>
          <a:p>
            <a:pPr marL="0" indent="0" algn="just">
              <a:buNone/>
            </a:pPr>
            <a:endParaRPr lang="pt-BR" b="0" i="0" dirty="0">
              <a:solidFill>
                <a:srgbClr val="444444"/>
              </a:solidFill>
              <a:effectLst/>
              <a:latin typeface="Open Sans" panose="020B0606030504020204" pitchFamily="34" charset="0"/>
            </a:endParaRPr>
          </a:p>
          <a:p>
            <a:pPr algn="just"/>
            <a:r>
              <a:rPr lang="pt-BR" b="0" i="0" dirty="0">
                <a:solidFill>
                  <a:srgbClr val="444444"/>
                </a:solidFill>
                <a:effectLst/>
                <a:latin typeface="Open Sans" panose="020B0606030504020204" pitchFamily="34" charset="0"/>
              </a:rPr>
              <a:t>Sofonias profetizou justamente nos dias de Josias, após um longo período de trevas espirituais em Jerusalém, e num tempo de esperança na restauração de Israel Josias se esforçou por destruir os Postes-ídolos de Jerusalém e varrer o culto pagão de Judá. </a:t>
            </a:r>
          </a:p>
          <a:p>
            <a:pPr marL="0" indent="0" algn="just">
              <a:buNone/>
            </a:pPr>
            <a:br>
              <a:rPr lang="pt-BR" b="0" i="0" dirty="0">
                <a:solidFill>
                  <a:srgbClr val="444444"/>
                </a:solidFill>
                <a:effectLst/>
                <a:latin typeface="Open Sans" panose="020B0606030504020204" pitchFamily="34" charset="0"/>
              </a:rPr>
            </a:br>
            <a:endParaRPr lang="pt-BR" b="0" i="0" dirty="0">
              <a:solidFill>
                <a:srgbClr val="444444"/>
              </a:solidFill>
              <a:effectLst/>
              <a:latin typeface="Open Sans" panose="020B0606030504020204" pitchFamily="34" charset="0"/>
            </a:endParaRPr>
          </a:p>
          <a:p>
            <a:pPr algn="just"/>
            <a:r>
              <a:rPr lang="pt-BR" b="0" i="0" dirty="0">
                <a:solidFill>
                  <a:srgbClr val="444444"/>
                </a:solidFill>
                <a:effectLst/>
                <a:latin typeface="Open Sans" panose="020B0606030504020204" pitchFamily="34" charset="0"/>
              </a:rPr>
              <a:t>Enquanto Josias limpava a idolatria de Jerusalém, Sofonias pregava a mensagem Divina do arrependimento – abandonar os falsos deuses … obedecer a Deus… Mas o povo não experimentou um genuíno arrependimento para voltar de coração ao Senhor.</a:t>
            </a:r>
          </a:p>
          <a:p>
            <a:endParaRPr lang="pt-BR" dirty="0"/>
          </a:p>
        </p:txBody>
      </p:sp>
    </p:spTree>
    <p:extLst>
      <p:ext uri="{BB962C8B-B14F-4D97-AF65-F5344CB8AC3E}">
        <p14:creationId xmlns:p14="http://schemas.microsoft.com/office/powerpoint/2010/main" val="2916659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90A8D9-4DB4-4315-BBDB-D8EA4445CB9E}"/>
              </a:ext>
            </a:extLst>
          </p:cNvPr>
          <p:cNvSpPr>
            <a:spLocks noGrp="1"/>
          </p:cNvSpPr>
          <p:nvPr>
            <p:ph type="title"/>
          </p:nvPr>
        </p:nvSpPr>
        <p:spPr>
          <a:xfrm>
            <a:off x="4965430" y="629268"/>
            <a:ext cx="6586491" cy="1286160"/>
          </a:xfrm>
        </p:spPr>
        <p:txBody>
          <a:bodyPr anchor="b">
            <a:normAutofit/>
          </a:bodyPr>
          <a:lstStyle/>
          <a:p>
            <a:r>
              <a:rPr lang="pt-BR"/>
              <a:t>A reforma de Josias</a:t>
            </a:r>
            <a:endParaRPr lang="pt-BR" dirty="0"/>
          </a:p>
        </p:txBody>
      </p:sp>
      <p:sp>
        <p:nvSpPr>
          <p:cNvPr id="3" name="Espaço Reservado para Conteúdo 2">
            <a:extLst>
              <a:ext uri="{FF2B5EF4-FFF2-40B4-BE49-F238E27FC236}">
                <a16:creationId xmlns:a16="http://schemas.microsoft.com/office/drawing/2014/main" id="{305CBE47-CDC4-4A5F-9D0F-8C36DC619812}"/>
              </a:ext>
            </a:extLst>
          </p:cNvPr>
          <p:cNvSpPr>
            <a:spLocks noGrp="1"/>
          </p:cNvSpPr>
          <p:nvPr>
            <p:ph idx="1"/>
          </p:nvPr>
        </p:nvSpPr>
        <p:spPr>
          <a:xfrm>
            <a:off x="4965431" y="2438400"/>
            <a:ext cx="6586489" cy="3785419"/>
          </a:xfrm>
        </p:spPr>
        <p:txBody>
          <a:bodyPr>
            <a:normAutofit fontScale="92500" lnSpcReduction="10000"/>
          </a:bodyPr>
          <a:lstStyle/>
          <a:p>
            <a:r>
              <a:rPr lang="pt-BR" sz="2400" b="0" i="0" dirty="0">
                <a:effectLst/>
                <a:latin typeface="charter"/>
              </a:rPr>
              <a:t>O cenário internacional favorece Josias, que promove uma reforma religiosa, desencadeada pela descoberta do Livro da Lei no templo. A leitura do livro perante Josias provoca profundo arrependimento e desperta um senso de fidelidade e identidade nacional em torno da Lei de Deus. </a:t>
            </a:r>
          </a:p>
          <a:p>
            <a:r>
              <a:rPr lang="pt-BR" sz="2400" b="0" i="0" dirty="0">
                <a:effectLst/>
                <a:latin typeface="charter"/>
              </a:rPr>
              <a:t>O livro encontrado por </a:t>
            </a:r>
            <a:r>
              <a:rPr lang="pt-BR" sz="2400" b="0" i="0" dirty="0" err="1">
                <a:effectLst/>
                <a:latin typeface="charter"/>
              </a:rPr>
              <a:t>Hilquias</a:t>
            </a:r>
            <a:r>
              <a:rPr lang="pt-BR" sz="2400" b="0" i="0" dirty="0">
                <a:effectLst/>
                <a:latin typeface="charter"/>
              </a:rPr>
              <a:t>, sumo sacerdote, provavelmente era o núcleo central de Deuteronômio, dos capítulos 12 a 26 do atual livro do mesmo nome e que, muito provavelmente foi composta durante o reinado de Ezequias, mas com origem no Reino do Norte.</a:t>
            </a:r>
            <a:endParaRPr lang="pt-BR" sz="2400" dirty="0"/>
          </a:p>
        </p:txBody>
      </p:sp>
      <p:pic>
        <p:nvPicPr>
          <p:cNvPr id="8194" name="Picture 2" descr="Josias – Wikipédia, a enciclopédia livre">
            <a:extLst>
              <a:ext uri="{FF2B5EF4-FFF2-40B4-BE49-F238E27FC236}">
                <a16:creationId xmlns:a16="http://schemas.microsoft.com/office/drawing/2014/main" id="{642AEC46-AE49-4D07-A6FA-90D8FAC944B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007" r="27712"/>
          <a:stretch/>
        </p:blipFill>
        <p:spPr bwMode="auto">
          <a:xfrm>
            <a:off x="20" y="10"/>
            <a:ext cx="4635571" cy="68579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cxnSp>
        <p:nvCxnSpPr>
          <p:cNvPr id="71" name="Straight Connector 7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7339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p:cNvSpPr>
            <a:spLocks noGrp="1"/>
          </p:cNvSpPr>
          <p:nvPr>
            <p:ph type="title"/>
          </p:nvPr>
        </p:nvSpPr>
        <p:spPr>
          <a:xfrm>
            <a:off x="317290" y="468337"/>
            <a:ext cx="3084844" cy="1186809"/>
          </a:xfrm>
        </p:spPr>
        <p:txBody>
          <a:bodyPr anchor="ctr">
            <a:normAutofit/>
          </a:bodyPr>
          <a:lstStyle/>
          <a:p>
            <a:r>
              <a:rPr lang="pt-BR" sz="3600" dirty="0">
                <a:solidFill>
                  <a:srgbClr val="FFFFFF"/>
                </a:solidFill>
              </a:rPr>
              <a:t>Introdução</a:t>
            </a:r>
          </a:p>
        </p:txBody>
      </p:sp>
      <p:sp>
        <p:nvSpPr>
          <p:cNvPr id="12" name="Rectangle 11">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Espaço Reservado para Conteúdo 2"/>
          <p:cNvSpPr>
            <a:spLocks noGrp="1"/>
          </p:cNvSpPr>
          <p:nvPr>
            <p:ph idx="1"/>
          </p:nvPr>
        </p:nvSpPr>
        <p:spPr>
          <a:xfrm>
            <a:off x="4742016" y="605896"/>
            <a:ext cx="6413663" cy="5646208"/>
          </a:xfrm>
        </p:spPr>
        <p:txBody>
          <a:bodyPr anchor="ctr">
            <a:normAutofit/>
          </a:bodyPr>
          <a:lstStyle/>
          <a:p>
            <a:pPr marL="0" indent="0">
              <a:buNone/>
            </a:pPr>
            <a:r>
              <a:rPr lang="pt-BR" sz="2400" dirty="0"/>
              <a:t>Assim como Habacuque, Sofonias presenciou uma nação ímpia e corrupta. Sua mensagem profética foi direcionada não apenas nas para Judá, mas também aos outros povos e às cidades dos filisteus.</a:t>
            </a:r>
          </a:p>
          <a:p>
            <a:pPr marL="0" indent="0">
              <a:buNone/>
            </a:pPr>
            <a:r>
              <a:rPr lang="pt-BR" sz="2400" dirty="0"/>
              <a:t> Ao julgamento divino o profeta chama de “o dia do Senhor” (</a:t>
            </a:r>
            <a:r>
              <a:rPr lang="pt-BR" sz="2400" dirty="0" err="1"/>
              <a:t>Sf</a:t>
            </a:r>
            <a:r>
              <a:rPr lang="pt-BR" sz="2400" dirty="0"/>
              <a:t> 1,7, 14-15, 18; 2.2;3.8); além disso, ele ressalta  a severidade do castigo que virá sobre Judá e todos os moradores da Terra:</a:t>
            </a:r>
          </a:p>
          <a:p>
            <a:pPr marL="0" indent="0">
              <a:buNone/>
            </a:pPr>
            <a:r>
              <a:rPr lang="pt-BR" sz="2400" dirty="0"/>
              <a:t> “Aquele dia é um dia de indignação, dia de angustia e de ânsia, dia de alvoroço e desolação, dia de trevas e de escuridão, dia de nuvens e de densas trevas, dia de trombeta e de alarido contra as cidades fortes e contra as torres altas”, </a:t>
            </a:r>
            <a:r>
              <a:rPr lang="pt-BR" sz="2400" dirty="0" err="1"/>
              <a:t>Sf</a:t>
            </a:r>
            <a:r>
              <a:rPr lang="pt-BR" sz="2400" dirty="0"/>
              <a:t> 1.15-16.</a:t>
            </a:r>
          </a:p>
        </p:txBody>
      </p:sp>
      <p:pic>
        <p:nvPicPr>
          <p:cNvPr id="9218" name="Picture 2" descr="Calem-se diante do Soberano, o Senhor,&#10;pois o dia do Senhor está próximo.&#10;O Senhor preparou um sacrifício;&#10;consagrou seus convidados. -- Sofonias 1:7">
            <a:extLst>
              <a:ext uri="{FF2B5EF4-FFF2-40B4-BE49-F238E27FC236}">
                <a16:creationId xmlns:a16="http://schemas.microsoft.com/office/drawing/2014/main" id="{19C9A630-6B69-4ABE-807A-74255529CB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56611"/>
            <a:ext cx="4040071" cy="46407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4438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ECF0FC6-D57B-48B6-9036-F4FFD91A4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990932" y="286603"/>
            <a:ext cx="6750987" cy="1450757"/>
          </a:xfrm>
        </p:spPr>
        <p:txBody>
          <a:bodyPr>
            <a:normAutofit/>
          </a:bodyPr>
          <a:lstStyle/>
          <a:p>
            <a:r>
              <a:rPr lang="pt-BR">
                <a:solidFill>
                  <a:schemeClr val="accent2"/>
                </a:solidFill>
              </a:rPr>
              <a:t>1. O Amor e  Juízo</a:t>
            </a:r>
          </a:p>
        </p:txBody>
      </p:sp>
      <p:sp>
        <p:nvSpPr>
          <p:cNvPr id="3" name="Espaço Reservado para Conteúdo 2"/>
          <p:cNvSpPr>
            <a:spLocks noGrp="1"/>
          </p:cNvSpPr>
          <p:nvPr>
            <p:ph idx="1"/>
          </p:nvPr>
        </p:nvSpPr>
        <p:spPr>
          <a:xfrm>
            <a:off x="188218" y="2023962"/>
            <a:ext cx="7741919" cy="4547435"/>
          </a:xfrm>
        </p:spPr>
        <p:txBody>
          <a:bodyPr>
            <a:normAutofit fontScale="92500"/>
          </a:bodyPr>
          <a:lstStyle/>
          <a:p>
            <a:r>
              <a:rPr lang="pt-BR" sz="2400" dirty="0"/>
              <a:t>O juiz absolve e também condena; o pai acaricia e também corrige. Deus é juiz, por isso Ele tanto salva quanto destrói (</a:t>
            </a:r>
            <a:r>
              <a:rPr lang="pt-BR" sz="2400" dirty="0" err="1"/>
              <a:t>Sf</a:t>
            </a:r>
            <a:r>
              <a:rPr lang="pt-BR" sz="2400" dirty="0"/>
              <a:t> 3.17; </a:t>
            </a:r>
            <a:r>
              <a:rPr lang="pt-BR" sz="2400" dirty="0" err="1"/>
              <a:t>Tg</a:t>
            </a:r>
            <a:r>
              <a:rPr lang="pt-BR" sz="2400" dirty="0"/>
              <a:t> 4.12). Deus é pai, por isso Ele tanto cuida quanto disciplina, pois a tristeza vinda de Deus produz arrependimento (2Co 7.10).</a:t>
            </a:r>
          </a:p>
          <a:p>
            <a:r>
              <a:rPr lang="pt-BR" sz="2400" dirty="0"/>
              <a:t>Vivendo longe de Deus, o povo entregou-se à idolatria; os príncipes e as autoridades se envolveram com coisas impuras (</a:t>
            </a:r>
            <a:r>
              <a:rPr lang="pt-BR" sz="2400" dirty="0" err="1"/>
              <a:t>Sf</a:t>
            </a:r>
            <a:r>
              <a:rPr lang="pt-BR" sz="2400" dirty="0"/>
              <a:t> 1.6,8); os empregados roubavam os patrões e os negociantes agiam com desonestidade (</a:t>
            </a:r>
            <a:r>
              <a:rPr lang="pt-BR" sz="2400" dirty="0" err="1"/>
              <a:t>Sf</a:t>
            </a:r>
            <a:r>
              <a:rPr lang="pt-BR" sz="2400" dirty="0"/>
              <a:t> 1.9,11). Judá acostumou-se tanto com às iniquidades que se quer considerava a possibilidade da ira de Deus (</a:t>
            </a:r>
            <a:r>
              <a:rPr lang="pt-BR" sz="2400" dirty="0" err="1"/>
              <a:t>Sf</a:t>
            </a:r>
            <a:r>
              <a:rPr lang="pt-BR" sz="2400" dirty="0"/>
              <a:t> 1.12).</a:t>
            </a:r>
          </a:p>
          <a:p>
            <a:r>
              <a:rPr lang="pt-BR" sz="2400" dirty="0"/>
              <a:t>Ele, </a:t>
            </a:r>
            <a:r>
              <a:rPr lang="pt-BR" sz="2400" dirty="0" err="1"/>
              <a:t>Naum</a:t>
            </a:r>
            <a:r>
              <a:rPr lang="pt-BR" sz="2400" dirty="0"/>
              <a:t> e Habacuque, viveram na mesma época, por isso relatam as mesmas iniquidades dos reis, dos sacerdotes e do povo em geral.</a:t>
            </a:r>
          </a:p>
        </p:txBody>
      </p:sp>
      <p:sp>
        <p:nvSpPr>
          <p:cNvPr id="10" name="Rectangle 9">
            <a:extLst>
              <a:ext uri="{FF2B5EF4-FFF2-40B4-BE49-F238E27FC236}">
                <a16:creationId xmlns:a16="http://schemas.microsoft.com/office/drawing/2014/main" id="{717A211C-5863-4303-AC3D-AEBFDF6D6A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44150"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087519CD-2FFF-42E3-BB0C-FEAA828BA5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2823"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242" name="Picture 2" descr="Cala-te diante do Senhor JEOVÁ, porque o dia do SENHOR está perto, porque o SENHOR preparou o sacrifício e santificou os seus convidados.">
            <a:extLst>
              <a:ext uri="{FF2B5EF4-FFF2-40B4-BE49-F238E27FC236}">
                <a16:creationId xmlns:a16="http://schemas.microsoft.com/office/drawing/2014/main" id="{08104C0C-F816-4DB2-A55F-05C0135B85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3309" y="286603"/>
            <a:ext cx="3844990" cy="64631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61218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5E263C-FB7E-4A3E-AD04-5140CD3D1D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E65ED8C-90F7-4EB0-ACCB-64AEF411E8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p:cNvSpPr>
            <a:spLocks noGrp="1"/>
          </p:cNvSpPr>
          <p:nvPr>
            <p:ph type="title"/>
          </p:nvPr>
        </p:nvSpPr>
        <p:spPr>
          <a:xfrm>
            <a:off x="492370" y="516835"/>
            <a:ext cx="3084844" cy="1564628"/>
          </a:xfrm>
        </p:spPr>
        <p:txBody>
          <a:bodyPr anchor="ctr">
            <a:normAutofit/>
          </a:bodyPr>
          <a:lstStyle/>
          <a:p>
            <a:r>
              <a:rPr lang="pt-BR" sz="3600" dirty="0">
                <a:solidFill>
                  <a:srgbClr val="FFFFFF"/>
                </a:solidFill>
              </a:rPr>
              <a:t>2. A Mensagem de Sofonias </a:t>
            </a:r>
          </a:p>
        </p:txBody>
      </p:sp>
      <p:sp>
        <p:nvSpPr>
          <p:cNvPr id="13" name="Rectangle 12">
            <a:extLst>
              <a:ext uri="{FF2B5EF4-FFF2-40B4-BE49-F238E27FC236}">
                <a16:creationId xmlns:a16="http://schemas.microsoft.com/office/drawing/2014/main" id="{6604E3BF-88F7-4D19-BEC9-8486966EA4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Espaço Reservado para Conteúdo 2">
            <a:extLst>
              <a:ext uri="{FF2B5EF4-FFF2-40B4-BE49-F238E27FC236}">
                <a16:creationId xmlns:a16="http://schemas.microsoft.com/office/drawing/2014/main" id="{C9215D32-A499-422E-84B9-912EFB257329}"/>
              </a:ext>
            </a:extLst>
          </p:cNvPr>
          <p:cNvGraphicFramePr>
            <a:graphicFrameLocks noGrp="1"/>
          </p:cNvGraphicFramePr>
          <p:nvPr>
            <p:ph idx="1"/>
            <p:extLst>
              <p:ext uri="{D42A27DB-BD31-4B8C-83A1-F6EECF244321}">
                <p14:modId xmlns:p14="http://schemas.microsoft.com/office/powerpoint/2010/main" val="4264436514"/>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266" name="Picture 2" descr="Zodíaco astrologia horóscopo ilustração ouro linha no estilo minimalista  preto. | Vetor Premium">
            <a:extLst>
              <a:ext uri="{FF2B5EF4-FFF2-40B4-BE49-F238E27FC236}">
                <a16:creationId xmlns:a16="http://schemas.microsoft.com/office/drawing/2014/main" id="{A01BBC10-E257-41E1-A064-9CFACCA7D89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392" y="2081463"/>
            <a:ext cx="3755304" cy="43201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52796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p:cNvSpPr>
            <a:spLocks noGrp="1"/>
          </p:cNvSpPr>
          <p:nvPr>
            <p:ph type="title"/>
          </p:nvPr>
        </p:nvSpPr>
        <p:spPr>
          <a:xfrm>
            <a:off x="477622" y="433136"/>
            <a:ext cx="3084844" cy="1812451"/>
          </a:xfrm>
        </p:spPr>
        <p:txBody>
          <a:bodyPr anchor="ctr">
            <a:normAutofit/>
          </a:bodyPr>
          <a:lstStyle/>
          <a:p>
            <a:r>
              <a:rPr lang="pt-BR" sz="3600" dirty="0">
                <a:solidFill>
                  <a:srgbClr val="FFFFFF"/>
                </a:solidFill>
              </a:rPr>
              <a:t>3. A mensagem de Sofonias Para Hoje</a:t>
            </a:r>
          </a:p>
        </p:txBody>
      </p:sp>
      <p:sp>
        <p:nvSpPr>
          <p:cNvPr id="12" name="Rectangle 11">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Espaço Reservado para Conteúdo 2"/>
          <p:cNvSpPr>
            <a:spLocks noGrp="1"/>
          </p:cNvSpPr>
          <p:nvPr>
            <p:ph idx="1"/>
          </p:nvPr>
        </p:nvSpPr>
        <p:spPr>
          <a:xfrm>
            <a:off x="4742016" y="605896"/>
            <a:ext cx="6413663" cy="5646208"/>
          </a:xfrm>
        </p:spPr>
        <p:txBody>
          <a:bodyPr anchor="ctr">
            <a:normAutofit/>
          </a:bodyPr>
          <a:lstStyle/>
          <a:p>
            <a:r>
              <a:rPr lang="pt-BR" dirty="0"/>
              <a:t>Deus não se agrada quando o povo vive longe de Seus princípios </a:t>
            </a:r>
            <a:r>
              <a:rPr lang="pt-BR" dirty="0" err="1"/>
              <a:t>Sf</a:t>
            </a:r>
            <a:r>
              <a:rPr lang="pt-BR" dirty="0"/>
              <a:t> 2.1; porem, embora efetue julgamento sobre a desobediência, o Senhor dá aos homens a oportunidade de arrependimento.</a:t>
            </a:r>
          </a:p>
          <a:p>
            <a:r>
              <a:rPr lang="pt-BR" dirty="0"/>
              <a:t>Nos três capítulos do livro, Sofonias </a:t>
            </a:r>
            <a:r>
              <a:rPr lang="pt-BR" b="1" dirty="0"/>
              <a:t>primeiro</a:t>
            </a:r>
            <a:r>
              <a:rPr lang="pt-BR" dirty="0"/>
              <a:t> revela a destruição da rebelde Jerusalém, que havia se tornado idólatra. </a:t>
            </a:r>
            <a:r>
              <a:rPr lang="pt-BR" b="1" dirty="0"/>
              <a:t>Depois</a:t>
            </a:r>
            <a:r>
              <a:rPr lang="pt-BR" dirty="0"/>
              <a:t> ressalta o castigo aos povos pagãos: filisteus, </a:t>
            </a:r>
            <a:r>
              <a:rPr lang="pt-BR" dirty="0" err="1"/>
              <a:t>moabitas</a:t>
            </a:r>
            <a:r>
              <a:rPr lang="pt-BR" dirty="0"/>
              <a:t>, </a:t>
            </a:r>
            <a:r>
              <a:rPr lang="pt-BR" dirty="0" err="1"/>
              <a:t>amonitas</a:t>
            </a:r>
            <a:r>
              <a:rPr lang="pt-BR" dirty="0"/>
              <a:t>, etíopes e assírios. </a:t>
            </a:r>
            <a:r>
              <a:rPr lang="pt-BR" b="1" dirty="0"/>
              <a:t>Por fim</a:t>
            </a:r>
            <a:r>
              <a:rPr lang="pt-BR" dirty="0"/>
              <a:t>, o profeta dá uma mensagem de esperança e restauração aos justos.</a:t>
            </a:r>
          </a:p>
          <a:p>
            <a:r>
              <a:rPr lang="pt-BR" dirty="0"/>
              <a:t>A mensagem de Sofonias nos alerta acerca de práticas que parecem inofensivas, mas que nos levam para caminhos que não agradam ao Senhor. Os moradores de Jerusalém consultavam os astros para saber o futuro, mas o crente sabe que seus dias já foram todos escritos pelo Senhor, </a:t>
            </a:r>
            <a:r>
              <a:rPr lang="pt-BR" dirty="0" err="1"/>
              <a:t>Sl</a:t>
            </a:r>
            <a:r>
              <a:rPr lang="pt-BR" dirty="0"/>
              <a:t> 139.16.</a:t>
            </a:r>
          </a:p>
          <a:p>
            <a:r>
              <a:rPr lang="pt-BR" dirty="0"/>
              <a:t>Incentive os adolescentes a refletir se todas as suas praticas estão em conformidade com a vontade de Deus (leituras, jogos, programações e etc.).</a:t>
            </a:r>
          </a:p>
        </p:txBody>
      </p:sp>
      <p:pic>
        <p:nvPicPr>
          <p:cNvPr id="12290" name="Picture 2" descr="Adolescentes brincando imagens de stock, fotos de Adolescentes brincando |  Baixar no Depositphotos">
            <a:extLst>
              <a:ext uri="{FF2B5EF4-FFF2-40B4-BE49-F238E27FC236}">
                <a16:creationId xmlns:a16="http://schemas.microsoft.com/office/drawing/2014/main" id="{B19EA6C1-DEF7-45F4-95B2-B4B0E220BA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088" y="2807369"/>
            <a:ext cx="4505825" cy="30038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22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558DB37-9FEE-48A2-8578-ED04015739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F7FCCA6-00E2-4F74-A105-0D769872F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p:cNvSpPr>
            <a:spLocks noGrp="1"/>
          </p:cNvSpPr>
          <p:nvPr>
            <p:ph type="title"/>
          </p:nvPr>
        </p:nvSpPr>
        <p:spPr>
          <a:xfrm>
            <a:off x="1066800" y="5252936"/>
            <a:ext cx="10058400" cy="1028715"/>
          </a:xfrm>
        </p:spPr>
        <p:txBody>
          <a:bodyPr anchor="ctr">
            <a:normAutofit/>
          </a:bodyPr>
          <a:lstStyle/>
          <a:p>
            <a:pPr algn="ctr"/>
            <a:r>
              <a:rPr lang="pt-BR">
                <a:solidFill>
                  <a:srgbClr val="FFFFFF"/>
                </a:solidFill>
              </a:rPr>
              <a:t>Conclusão	</a:t>
            </a:r>
          </a:p>
        </p:txBody>
      </p:sp>
      <p:sp>
        <p:nvSpPr>
          <p:cNvPr id="3" name="Espaço Reservado para Conteúdo 2"/>
          <p:cNvSpPr>
            <a:spLocks noGrp="1"/>
          </p:cNvSpPr>
          <p:nvPr>
            <p:ph idx="1"/>
          </p:nvPr>
        </p:nvSpPr>
        <p:spPr>
          <a:xfrm>
            <a:off x="1097280" y="1086678"/>
            <a:ext cx="10027920" cy="3471467"/>
          </a:xfrm>
        </p:spPr>
        <p:txBody>
          <a:bodyPr>
            <a:normAutofit/>
          </a:bodyPr>
          <a:lstStyle/>
          <a:p>
            <a:r>
              <a:rPr lang="pt-BR" dirty="0"/>
              <a:t>A desobediência, e rebeldia, e idolatria, a feitiçaria, dentre outras coisas, desagradam a Deus e provocam o seu Juízo. Porém, em sua imensa misericórdia, Deus dá aos homens a oportunidade de arrependimento e de retornar aos seus caminhos. </a:t>
            </a:r>
            <a:endParaRPr lang="pt-BR"/>
          </a:p>
          <a:p>
            <a:r>
              <a:rPr lang="pt-BR" dirty="0"/>
              <a:t>O Senhor nos perdoa e restaura quando nos arrependemos e confessamos os nossos pecados (1Jo 1.9).   </a:t>
            </a:r>
            <a:endParaRPr lang="pt-BR"/>
          </a:p>
        </p:txBody>
      </p:sp>
      <p:sp>
        <p:nvSpPr>
          <p:cNvPr id="12" name="Rectangle 11">
            <a:extLst>
              <a:ext uri="{FF2B5EF4-FFF2-40B4-BE49-F238E27FC236}">
                <a16:creationId xmlns:a16="http://schemas.microsoft.com/office/drawing/2014/main" id="{5E1ED12F-9F06-4B37-87B7-F98F52937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91968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ítulo 3">
            <a:extLst>
              <a:ext uri="{FF2B5EF4-FFF2-40B4-BE49-F238E27FC236}">
                <a16:creationId xmlns:a16="http://schemas.microsoft.com/office/drawing/2014/main" id="{7F2672EC-BC1B-4AE0-B3E7-EA49C06A5146}"/>
              </a:ext>
            </a:extLst>
          </p:cNvPr>
          <p:cNvSpPr>
            <a:spLocks noGrp="1"/>
          </p:cNvSpPr>
          <p:nvPr>
            <p:ph type="title"/>
          </p:nvPr>
        </p:nvSpPr>
        <p:spPr>
          <a:xfrm>
            <a:off x="6513788" y="365125"/>
            <a:ext cx="4840010" cy="1807305"/>
          </a:xfrm>
        </p:spPr>
        <p:txBody>
          <a:bodyPr vert="horz" lIns="91440" tIns="45720" rIns="91440" bIns="45720" rtlCol="0">
            <a:normAutofit/>
          </a:bodyPr>
          <a:lstStyle/>
          <a:p>
            <a:r>
              <a:rPr lang="en-US" kern="1200" err="1">
                <a:latin typeface="+mj-lt"/>
                <a:ea typeface="+mj-ea"/>
                <a:cs typeface="+mj-cs"/>
              </a:rPr>
              <a:t>Ativdade</a:t>
            </a:r>
            <a:r>
              <a:rPr lang="en-US" kern="1200">
                <a:latin typeface="+mj-lt"/>
                <a:ea typeface="+mj-ea"/>
                <a:cs typeface="+mj-cs"/>
              </a:rPr>
              <a:t> </a:t>
            </a:r>
            <a:r>
              <a:rPr lang="en-US" kern="1200" err="1">
                <a:latin typeface="+mj-lt"/>
                <a:ea typeface="+mj-ea"/>
                <a:cs typeface="+mj-cs"/>
              </a:rPr>
              <a:t>em</a:t>
            </a:r>
            <a:r>
              <a:rPr lang="en-US" kern="1200">
                <a:latin typeface="+mj-lt"/>
                <a:ea typeface="+mj-ea"/>
                <a:cs typeface="+mj-cs"/>
              </a:rPr>
              <a:t> </a:t>
            </a:r>
            <a:r>
              <a:rPr lang="en-US" kern="1200" err="1">
                <a:latin typeface="+mj-lt"/>
                <a:ea typeface="+mj-ea"/>
                <a:cs typeface="+mj-cs"/>
              </a:rPr>
              <a:t>grupo</a:t>
            </a:r>
            <a:endParaRPr lang="en-US" kern="1200">
              <a:latin typeface="+mj-lt"/>
              <a:ea typeface="+mj-ea"/>
              <a:cs typeface="+mj-cs"/>
            </a:endParaRPr>
          </a:p>
        </p:txBody>
      </p:sp>
      <p:pic>
        <p:nvPicPr>
          <p:cNvPr id="3074" name="Picture 2" descr="Como organizar um bom trabalho em grupo?">
            <a:extLst>
              <a:ext uri="{FF2B5EF4-FFF2-40B4-BE49-F238E27FC236}">
                <a16:creationId xmlns:a16="http://schemas.microsoft.com/office/drawing/2014/main" id="{8C8F127C-D6BE-47FD-9B59-2C09D668F2D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456" r="17798" b="-6"/>
          <a:stretch/>
        </p:blipFill>
        <p:spPr bwMode="auto">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5" name="Espaço Reservado para Conteúdo 4">
            <a:extLst>
              <a:ext uri="{FF2B5EF4-FFF2-40B4-BE49-F238E27FC236}">
                <a16:creationId xmlns:a16="http://schemas.microsoft.com/office/drawing/2014/main" id="{9A61F4B7-B049-4977-9377-F2FC9234297D}"/>
              </a:ext>
            </a:extLst>
          </p:cNvPr>
          <p:cNvSpPr>
            <a:spLocks noGrp="1"/>
          </p:cNvSpPr>
          <p:nvPr>
            <p:ph idx="1"/>
          </p:nvPr>
        </p:nvSpPr>
        <p:spPr>
          <a:xfrm>
            <a:off x="5955977" y="1760788"/>
            <a:ext cx="5955632" cy="5462337"/>
          </a:xfrm>
        </p:spPr>
        <p:txBody>
          <a:bodyPr vert="horz" lIns="91440" tIns="45720" rIns="91440" bIns="45720" rtlCol="0">
            <a:normAutofit fontScale="92500" lnSpcReduction="20000"/>
          </a:bodyPr>
          <a:lstStyle/>
          <a:p>
            <a:r>
              <a:rPr lang="en-US" dirty="0" err="1"/>
              <a:t>Faça</a:t>
            </a:r>
            <a:r>
              <a:rPr lang="en-US" dirty="0"/>
              <a:t> um </a:t>
            </a:r>
            <a:r>
              <a:rPr lang="en-US" dirty="0" err="1"/>
              <a:t>ponto</a:t>
            </a:r>
            <a:r>
              <a:rPr lang="en-US" dirty="0"/>
              <a:t> </a:t>
            </a:r>
            <a:r>
              <a:rPr lang="en-US" dirty="0" err="1"/>
              <a:t>visível</a:t>
            </a:r>
            <a:r>
              <a:rPr lang="en-US" dirty="0"/>
              <a:t> no </a:t>
            </a:r>
            <a:r>
              <a:rPr lang="en-US" dirty="0" err="1"/>
              <a:t>centro</a:t>
            </a:r>
            <a:r>
              <a:rPr lang="en-US" dirty="0"/>
              <a:t> de </a:t>
            </a:r>
            <a:r>
              <a:rPr lang="en-US" dirty="0" err="1"/>
              <a:t>uma</a:t>
            </a:r>
            <a:r>
              <a:rPr lang="en-US" dirty="0"/>
              <a:t> </a:t>
            </a:r>
            <a:r>
              <a:rPr lang="en-US" dirty="0" err="1"/>
              <a:t>folha</a:t>
            </a:r>
            <a:r>
              <a:rPr lang="en-US" dirty="0"/>
              <a:t> de </a:t>
            </a:r>
            <a:r>
              <a:rPr lang="en-US" dirty="0" err="1"/>
              <a:t>papel</a:t>
            </a:r>
            <a:r>
              <a:rPr lang="en-US" dirty="0"/>
              <a:t> </a:t>
            </a:r>
            <a:r>
              <a:rPr lang="en-US" dirty="0" err="1"/>
              <a:t>em</a:t>
            </a:r>
            <a:r>
              <a:rPr lang="en-US" dirty="0"/>
              <a:t> </a:t>
            </a:r>
            <a:r>
              <a:rPr lang="en-US" dirty="0" err="1"/>
              <a:t>branco</a:t>
            </a:r>
            <a:r>
              <a:rPr lang="en-US" dirty="0"/>
              <a:t>. </a:t>
            </a:r>
            <a:r>
              <a:rPr lang="en-US" dirty="0" err="1"/>
              <a:t>Segure</a:t>
            </a:r>
            <a:r>
              <a:rPr lang="en-US" dirty="0"/>
              <a:t> a </a:t>
            </a:r>
            <a:r>
              <a:rPr lang="en-US" dirty="0" err="1"/>
              <a:t>folha</a:t>
            </a:r>
            <a:r>
              <a:rPr lang="en-US" dirty="0"/>
              <a:t> de </a:t>
            </a:r>
            <a:r>
              <a:rPr lang="en-US" dirty="0" err="1"/>
              <a:t>maneira</a:t>
            </a:r>
            <a:r>
              <a:rPr lang="en-US" dirty="0"/>
              <a:t> que </a:t>
            </a:r>
            <a:r>
              <a:rPr lang="en-US" dirty="0" err="1"/>
              <a:t>todos</a:t>
            </a:r>
            <a:r>
              <a:rPr lang="en-US" dirty="0"/>
              <a:t> </a:t>
            </a:r>
            <a:r>
              <a:rPr lang="en-US" dirty="0" err="1"/>
              <a:t>os</a:t>
            </a:r>
            <a:r>
              <a:rPr lang="en-US" dirty="0"/>
              <a:t> </a:t>
            </a:r>
            <a:r>
              <a:rPr lang="en-US" dirty="0" err="1"/>
              <a:t>alunos</a:t>
            </a:r>
            <a:r>
              <a:rPr lang="en-US" dirty="0"/>
              <a:t> </a:t>
            </a:r>
            <a:r>
              <a:rPr lang="en-US" dirty="0" err="1"/>
              <a:t>possam</a:t>
            </a:r>
            <a:r>
              <a:rPr lang="en-US" dirty="0"/>
              <a:t> </a:t>
            </a:r>
            <a:r>
              <a:rPr lang="en-US" dirty="0" err="1"/>
              <a:t>observá</a:t>
            </a:r>
            <a:r>
              <a:rPr lang="en-US" dirty="0"/>
              <a:t>-la. </a:t>
            </a:r>
            <a:r>
              <a:rPr lang="en-US" dirty="0" err="1"/>
              <a:t>Depois</a:t>
            </a:r>
            <a:r>
              <a:rPr lang="en-US" dirty="0"/>
              <a:t> de um </a:t>
            </a:r>
            <a:r>
              <a:rPr lang="en-US" dirty="0" err="1"/>
              <a:t>minuto</a:t>
            </a:r>
            <a:r>
              <a:rPr lang="en-US" dirty="0"/>
              <a:t> de </a:t>
            </a:r>
            <a:r>
              <a:rPr lang="en-US" dirty="0" err="1"/>
              <a:t>observação</a:t>
            </a:r>
            <a:r>
              <a:rPr lang="en-US" dirty="0"/>
              <a:t> </a:t>
            </a:r>
            <a:r>
              <a:rPr lang="en-US" dirty="0" err="1"/>
              <a:t>silenciosa</a:t>
            </a:r>
            <a:r>
              <a:rPr lang="en-US" dirty="0"/>
              <a:t>. </a:t>
            </a:r>
            <a:r>
              <a:rPr lang="en-US" dirty="0" err="1"/>
              <a:t>Peçam</a:t>
            </a:r>
            <a:r>
              <a:rPr lang="en-US" dirty="0"/>
              <a:t> que </a:t>
            </a:r>
            <a:r>
              <a:rPr lang="en-US" dirty="0" err="1"/>
              <a:t>descrevam</a:t>
            </a:r>
            <a:r>
              <a:rPr lang="en-US" dirty="0"/>
              <a:t> o que </a:t>
            </a:r>
            <a:r>
              <a:rPr lang="en-US" dirty="0" err="1"/>
              <a:t>viram</a:t>
            </a:r>
            <a:r>
              <a:rPr lang="en-US" dirty="0"/>
              <a:t>. </a:t>
            </a:r>
            <a:r>
              <a:rPr lang="en-US" dirty="0" err="1"/>
              <a:t>Provavelmente</a:t>
            </a:r>
            <a:r>
              <a:rPr lang="en-US" dirty="0"/>
              <a:t>, a </a:t>
            </a:r>
            <a:r>
              <a:rPr lang="en-US" dirty="0" err="1"/>
              <a:t>maioria</a:t>
            </a:r>
            <a:r>
              <a:rPr lang="en-US" dirty="0"/>
              <a:t> </a:t>
            </a:r>
            <a:r>
              <a:rPr lang="en-US" dirty="0" err="1"/>
              <a:t>descreverá</a:t>
            </a:r>
            <a:r>
              <a:rPr lang="en-US" dirty="0"/>
              <a:t> o </a:t>
            </a:r>
            <a:r>
              <a:rPr lang="en-US" dirty="0" err="1"/>
              <a:t>ponto</a:t>
            </a:r>
            <a:r>
              <a:rPr lang="en-US" dirty="0"/>
              <a:t> </a:t>
            </a:r>
            <a:r>
              <a:rPr lang="en-US" dirty="0" err="1"/>
              <a:t>escuro</a:t>
            </a:r>
            <a:r>
              <a:rPr lang="en-US" dirty="0"/>
              <a:t>. </a:t>
            </a:r>
            <a:r>
              <a:rPr lang="en-US" dirty="0" err="1"/>
              <a:t>Explique</a:t>
            </a:r>
            <a:r>
              <a:rPr lang="en-US" dirty="0"/>
              <a:t> que, </a:t>
            </a:r>
            <a:r>
              <a:rPr lang="en-US" dirty="0" err="1"/>
              <a:t>geralmente</a:t>
            </a:r>
            <a:r>
              <a:rPr lang="en-US" dirty="0"/>
              <a:t> </a:t>
            </a:r>
            <a:r>
              <a:rPr lang="en-US" dirty="0" err="1"/>
              <a:t>nos</a:t>
            </a:r>
            <a:r>
              <a:rPr lang="en-US" dirty="0"/>
              <a:t> </a:t>
            </a:r>
            <a:r>
              <a:rPr lang="en-US" dirty="0" err="1"/>
              <a:t>detemos</a:t>
            </a:r>
            <a:r>
              <a:rPr lang="en-US" dirty="0"/>
              <a:t> </a:t>
            </a:r>
            <a:r>
              <a:rPr lang="en-US" dirty="0" err="1"/>
              <a:t>em</a:t>
            </a:r>
            <a:r>
              <a:rPr lang="en-US" dirty="0"/>
              <a:t> </a:t>
            </a:r>
            <a:r>
              <a:rPr lang="en-US" dirty="0" err="1"/>
              <a:t>pontos</a:t>
            </a:r>
            <a:r>
              <a:rPr lang="en-US" dirty="0"/>
              <a:t> </a:t>
            </a:r>
            <a:r>
              <a:rPr lang="en-US" dirty="0" err="1"/>
              <a:t>escuros</a:t>
            </a:r>
            <a:r>
              <a:rPr lang="en-US" dirty="0"/>
              <a:t>, que </a:t>
            </a:r>
            <a:r>
              <a:rPr lang="en-US" dirty="0" err="1"/>
              <a:t>parecem</a:t>
            </a:r>
            <a:r>
              <a:rPr lang="en-US" dirty="0"/>
              <a:t> </a:t>
            </a:r>
            <a:r>
              <a:rPr lang="en-US" dirty="0" err="1"/>
              <a:t>negativos</a:t>
            </a:r>
            <a:r>
              <a:rPr lang="en-US" dirty="0"/>
              <a:t>,  </a:t>
            </a:r>
            <a:r>
              <a:rPr lang="en-US" dirty="0" err="1"/>
              <a:t>esquecendo-nos</a:t>
            </a:r>
            <a:r>
              <a:rPr lang="en-US" dirty="0"/>
              <a:t> de </a:t>
            </a:r>
            <a:r>
              <a:rPr lang="en-US" dirty="0" err="1"/>
              <a:t>observar</a:t>
            </a:r>
            <a:r>
              <a:rPr lang="en-US" dirty="0"/>
              <a:t> </a:t>
            </a:r>
            <a:r>
              <a:rPr lang="en-US" dirty="0" err="1"/>
              <a:t>tudo</a:t>
            </a:r>
            <a:r>
              <a:rPr lang="en-US" dirty="0"/>
              <a:t> o que é </a:t>
            </a:r>
            <a:r>
              <a:rPr lang="en-US" dirty="0" err="1"/>
              <a:t>luminoso</a:t>
            </a:r>
            <a:r>
              <a:rPr lang="en-US" dirty="0"/>
              <a:t> e claro </a:t>
            </a:r>
            <a:r>
              <a:rPr lang="en-US" dirty="0" err="1"/>
              <a:t>ao</a:t>
            </a:r>
            <a:r>
              <a:rPr lang="en-US" dirty="0"/>
              <a:t> </a:t>
            </a:r>
            <a:r>
              <a:rPr lang="en-US" dirty="0" err="1"/>
              <a:t>seu</a:t>
            </a:r>
            <a:r>
              <a:rPr lang="en-US" dirty="0"/>
              <a:t> </a:t>
            </a:r>
            <a:r>
              <a:rPr lang="en-US" dirty="0" err="1"/>
              <a:t>redor</a:t>
            </a:r>
            <a:r>
              <a:rPr lang="en-US" dirty="0"/>
              <a:t> (a </a:t>
            </a:r>
            <a:r>
              <a:rPr lang="en-US" dirty="0" err="1"/>
              <a:t>folha</a:t>
            </a:r>
            <a:r>
              <a:rPr lang="en-US" dirty="0"/>
              <a:t> </a:t>
            </a:r>
            <a:r>
              <a:rPr lang="en-US" dirty="0" err="1"/>
              <a:t>em</a:t>
            </a:r>
            <a:r>
              <a:rPr lang="en-US" dirty="0"/>
              <a:t> </a:t>
            </a:r>
            <a:r>
              <a:rPr lang="en-US" dirty="0" err="1"/>
              <a:t>branco</a:t>
            </a:r>
            <a:r>
              <a:rPr lang="en-US" dirty="0"/>
              <a:t>). </a:t>
            </a:r>
            <a:r>
              <a:rPr lang="en-US" dirty="0" err="1"/>
              <a:t>Assim</a:t>
            </a:r>
            <a:r>
              <a:rPr lang="en-US" dirty="0"/>
              <a:t> </a:t>
            </a:r>
            <a:r>
              <a:rPr lang="en-US" dirty="0" err="1"/>
              <a:t>também</a:t>
            </a:r>
            <a:r>
              <a:rPr lang="en-US" dirty="0"/>
              <a:t> </a:t>
            </a:r>
            <a:r>
              <a:rPr lang="en-US" dirty="0" err="1"/>
              <a:t>foi</a:t>
            </a:r>
            <a:r>
              <a:rPr lang="en-US" dirty="0"/>
              <a:t> com o </a:t>
            </a:r>
            <a:r>
              <a:rPr lang="en-US" dirty="0" err="1"/>
              <a:t>profeta</a:t>
            </a:r>
            <a:r>
              <a:rPr lang="en-US" dirty="0"/>
              <a:t> </a:t>
            </a:r>
            <a:r>
              <a:rPr lang="en-US" dirty="0" err="1"/>
              <a:t>Habacuque</a:t>
            </a:r>
            <a:r>
              <a:rPr lang="en-US" dirty="0"/>
              <a:t>, </a:t>
            </a:r>
            <a:r>
              <a:rPr lang="en-US" dirty="0" err="1"/>
              <a:t>até</a:t>
            </a:r>
            <a:r>
              <a:rPr lang="en-US" dirty="0"/>
              <a:t> que </a:t>
            </a:r>
            <a:r>
              <a:rPr lang="en-US" dirty="0" err="1"/>
              <a:t>ele</a:t>
            </a:r>
            <a:r>
              <a:rPr lang="en-US" dirty="0"/>
              <a:t> </a:t>
            </a:r>
            <a:r>
              <a:rPr lang="en-US" dirty="0" err="1"/>
              <a:t>pode</a:t>
            </a:r>
            <a:r>
              <a:rPr lang="en-US" dirty="0"/>
              <a:t> </a:t>
            </a:r>
            <a:r>
              <a:rPr lang="en-US" dirty="0" err="1"/>
              <a:t>compreender</a:t>
            </a:r>
            <a:r>
              <a:rPr lang="en-US" dirty="0"/>
              <a:t> a </a:t>
            </a:r>
            <a:r>
              <a:rPr lang="en-US" dirty="0" err="1"/>
              <a:t>grandeza</a:t>
            </a:r>
            <a:r>
              <a:rPr lang="en-US" dirty="0"/>
              <a:t> e </a:t>
            </a:r>
            <a:r>
              <a:rPr lang="en-US" dirty="0" err="1"/>
              <a:t>soberania</a:t>
            </a:r>
            <a:r>
              <a:rPr lang="en-US" dirty="0"/>
              <a:t> de Deus </a:t>
            </a:r>
            <a:r>
              <a:rPr lang="en-US" dirty="0" err="1"/>
              <a:t>em</a:t>
            </a:r>
            <a:r>
              <a:rPr lang="en-US" dirty="0"/>
              <a:t> </a:t>
            </a:r>
            <a:r>
              <a:rPr lang="en-US" dirty="0" err="1"/>
              <a:t>relação</a:t>
            </a:r>
            <a:r>
              <a:rPr lang="en-US" dirty="0"/>
              <a:t> as </a:t>
            </a:r>
            <a:r>
              <a:rPr lang="en-US" dirty="0" err="1"/>
              <a:t>situações</a:t>
            </a:r>
            <a:r>
              <a:rPr lang="en-US" dirty="0"/>
              <a:t> </a:t>
            </a:r>
            <a:r>
              <a:rPr lang="en-US" dirty="0" err="1"/>
              <a:t>problemáticas</a:t>
            </a:r>
            <a:r>
              <a:rPr lang="en-US" dirty="0"/>
              <a:t> da </a:t>
            </a:r>
            <a:r>
              <a:rPr lang="en-US" dirty="0" err="1"/>
              <a:t>vida</a:t>
            </a:r>
            <a:r>
              <a:rPr lang="en-US" dirty="0"/>
              <a:t>. Finalize com a </a:t>
            </a:r>
            <a:r>
              <a:rPr lang="en-US" dirty="0" err="1"/>
              <a:t>leitura</a:t>
            </a:r>
            <a:r>
              <a:rPr lang="en-US" dirty="0"/>
              <a:t> de 1 João 4.4</a:t>
            </a:r>
          </a:p>
        </p:txBody>
      </p:sp>
    </p:spTree>
    <p:extLst>
      <p:ext uri="{BB962C8B-B14F-4D97-AF65-F5344CB8AC3E}">
        <p14:creationId xmlns:p14="http://schemas.microsoft.com/office/powerpoint/2010/main" val="4704952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0" name="Tinta 19">
                <a:extLst>
                  <a:ext uri="{FF2B5EF4-FFF2-40B4-BE49-F238E27FC236}">
                    <a16:creationId xmlns:a16="http://schemas.microsoft.com/office/drawing/2014/main" id="{EF063FD4-6E23-426A-A386-F0185E3BBB4D}"/>
                  </a:ext>
                </a:extLst>
              </p14:cNvPr>
              <p14:cNvContentPartPr/>
              <p14:nvPr/>
            </p14:nvContentPartPr>
            <p14:xfrm>
              <a:off x="4579560" y="3276720"/>
              <a:ext cx="929880" cy="3223440"/>
            </p14:xfrm>
          </p:contentPart>
        </mc:Choice>
        <mc:Fallback xmlns="">
          <p:pic>
            <p:nvPicPr>
              <p:cNvPr id="20" name="Tinta 19">
                <a:extLst>
                  <a:ext uri="{FF2B5EF4-FFF2-40B4-BE49-F238E27FC236}">
                    <a16:creationId xmlns:a16="http://schemas.microsoft.com/office/drawing/2014/main" id="{EF063FD4-6E23-426A-A386-F0185E3BBB4D}"/>
                  </a:ext>
                </a:extLst>
              </p:cNvPr>
              <p:cNvPicPr/>
              <p:nvPr/>
            </p:nvPicPr>
            <p:blipFill>
              <a:blip r:embed="rId6"/>
              <a:stretch>
                <a:fillRect/>
              </a:stretch>
            </p:blipFill>
            <p:spPr>
              <a:xfrm>
                <a:off x="4570200" y="3267360"/>
                <a:ext cx="948600" cy="3242160"/>
              </a:xfrm>
              <a:prstGeom prst="rect">
                <a:avLst/>
              </a:prstGeom>
            </p:spPr>
          </p:pic>
        </mc:Fallback>
      </mc:AlternateContent>
      <p:pic>
        <p:nvPicPr>
          <p:cNvPr id="3" name="Imagem 2" descr="Interface gráfica do usuário, Aplicativo, PowerPoint&#10;&#10;Descrição gerada automaticamente">
            <a:extLst>
              <a:ext uri="{FF2B5EF4-FFF2-40B4-BE49-F238E27FC236}">
                <a16:creationId xmlns:a16="http://schemas.microsoft.com/office/drawing/2014/main" id="{C772BC91-FA65-48D9-B578-B3969A0C34C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160" y="802888"/>
            <a:ext cx="5697273" cy="5697273"/>
          </a:xfrm>
          <a:prstGeom prst="rect">
            <a:avLst/>
          </a:prstGeom>
        </p:spPr>
      </p:pic>
      <p:pic>
        <p:nvPicPr>
          <p:cNvPr id="5" name="Imagem 4" descr="Uma imagem contendo mulher, jogador, bola, balançando&#10;&#10;Descrição gerada automaticamente">
            <a:extLst>
              <a:ext uri="{FF2B5EF4-FFF2-40B4-BE49-F238E27FC236}">
                <a16:creationId xmlns:a16="http://schemas.microsoft.com/office/drawing/2014/main" id="{44B5637C-2AAD-4847-814B-FCF9ABFAD38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17505" y="622755"/>
            <a:ext cx="3635158" cy="5877405"/>
          </a:xfrm>
          <a:prstGeom prst="rect">
            <a:avLst/>
          </a:prstGeom>
        </p:spPr>
      </p:pic>
      <p:pic>
        <p:nvPicPr>
          <p:cNvPr id="10" name="Imagem 9" descr="Empresário aplaudindo uma mão">
            <a:extLst>
              <a:ext uri="{FF2B5EF4-FFF2-40B4-BE49-F238E27FC236}">
                <a16:creationId xmlns:a16="http://schemas.microsoft.com/office/drawing/2014/main" id="{92381566-E69A-4F7A-87A0-62F005AFD53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63881" y="167269"/>
            <a:ext cx="2569303" cy="6858000"/>
          </a:xfrm>
          <a:prstGeom prst="rect">
            <a:avLst/>
          </a:prstGeom>
        </p:spPr>
      </p:pic>
    </p:spTree>
    <p:extLst>
      <p:ext uri="{BB962C8B-B14F-4D97-AF65-F5344CB8AC3E}">
        <p14:creationId xmlns:p14="http://schemas.microsoft.com/office/powerpoint/2010/main" val="35565074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Conclusão	</a:t>
            </a:r>
          </a:p>
        </p:txBody>
      </p:sp>
      <p:sp>
        <p:nvSpPr>
          <p:cNvPr id="3" name="Espaço Reservado para Conteúdo 2"/>
          <p:cNvSpPr>
            <a:spLocks noGrp="1"/>
          </p:cNvSpPr>
          <p:nvPr>
            <p:ph idx="1"/>
          </p:nvPr>
        </p:nvSpPr>
        <p:spPr/>
        <p:txBody>
          <a:bodyPr/>
          <a:lstStyle/>
          <a:p>
            <a:endParaRPr lang="pt-BR" dirty="0"/>
          </a:p>
          <a:p>
            <a:r>
              <a:rPr lang="pt-BR" dirty="0"/>
              <a:t>A fé e a realidade colocaram Habacuque em conflito , por isso ele questionava a Deus acerca da lógica das coisas. Quando, porém, ele </a:t>
            </a:r>
            <a:r>
              <a:rPr lang="pt-BR"/>
              <a:t>colocou em </a:t>
            </a:r>
            <a:r>
              <a:rPr lang="pt-BR" dirty="0"/>
              <a:t>Deus sua esperança, ele pode declarar: “Eis que a Sua alma se incha, não é reta nele; mas justo, pela sua fé, viverá”, </a:t>
            </a:r>
            <a:r>
              <a:rPr lang="pt-BR" dirty="0" err="1"/>
              <a:t>Hc</a:t>
            </a:r>
            <a:r>
              <a:rPr lang="pt-BR" dirty="0"/>
              <a:t> 2.4.</a:t>
            </a:r>
          </a:p>
        </p:txBody>
      </p:sp>
    </p:spTree>
    <p:extLst>
      <p:ext uri="{BB962C8B-B14F-4D97-AF65-F5344CB8AC3E}">
        <p14:creationId xmlns:p14="http://schemas.microsoft.com/office/powerpoint/2010/main" val="2114410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ítulo 7">
            <a:extLst>
              <a:ext uri="{FF2B5EF4-FFF2-40B4-BE49-F238E27FC236}">
                <a16:creationId xmlns:a16="http://schemas.microsoft.com/office/drawing/2014/main" id="{9281D261-09B9-4E23-9B76-9905B8141FC7}"/>
              </a:ext>
            </a:extLst>
          </p:cNvPr>
          <p:cNvSpPr>
            <a:spLocks noGrp="1"/>
          </p:cNvSpPr>
          <p:nvPr>
            <p:ph type="ctrTitle"/>
          </p:nvPr>
        </p:nvSpPr>
        <p:spPr>
          <a:xfrm>
            <a:off x="5297762" y="640080"/>
            <a:ext cx="6251110" cy="3566160"/>
          </a:xfrm>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b">
            <a:normAutofit/>
          </a:bodyPr>
          <a:lstStyle/>
          <a:p>
            <a:pPr algn="l"/>
            <a:r>
              <a:rPr lang="en-US" sz="5400" kern="1200">
                <a:latin typeface="+mj-lt"/>
                <a:ea typeface="+mj-ea"/>
                <a:cs typeface="+mj-cs"/>
              </a:rPr>
              <a:t>Objetivo da lição</a:t>
            </a:r>
          </a:p>
        </p:txBody>
      </p:sp>
      <p:sp>
        <p:nvSpPr>
          <p:cNvPr id="3" name="Subtítulo 2"/>
          <p:cNvSpPr>
            <a:spLocks noGrp="1"/>
          </p:cNvSpPr>
          <p:nvPr>
            <p:ph type="subTitle" idx="1"/>
          </p:nvPr>
        </p:nvSpPr>
        <p:spPr>
          <a:xfrm>
            <a:off x="5297760" y="4636008"/>
            <a:ext cx="6251111" cy="1572768"/>
          </a:xfrm>
        </p:spPr>
        <p:txBody>
          <a:bodyPr vert="horz" lIns="91440" tIns="45720" rIns="91440" bIns="45720" rtlCol="0">
            <a:normAutofit/>
          </a:bodyPr>
          <a:lstStyle/>
          <a:p>
            <a:pPr algn="l"/>
            <a:r>
              <a:rPr lang="pt-BR" sz="3600" dirty="0"/>
              <a:t>Saber que Deus traz o juízo, mas também traz a restauração.</a:t>
            </a:r>
          </a:p>
        </p:txBody>
      </p:sp>
      <p:pic>
        <p:nvPicPr>
          <p:cNvPr id="1026" name="Picture 2" descr="Escola Dominical | Editora Betel - Livraria Evangélica - Edificando a Casa  de Deus">
            <a:extLst>
              <a:ext uri="{FF2B5EF4-FFF2-40B4-BE49-F238E27FC236}">
                <a16:creationId xmlns:a16="http://schemas.microsoft.com/office/drawing/2014/main" id="{9B0377CA-A780-48DE-9C27-0A2D5CB5B6B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 b="2079"/>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73"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18698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400"/>
                                        <p:tgtEl>
                                          <p:spTgt spid="8"/>
                                        </p:tgtEl>
                                      </p:cBhvr>
                                    </p:animEffect>
                                  </p:childTnLst>
                                </p:cTn>
                              </p:par>
                              <p:par>
                                <p:cTn id="8" presetID="10" presetClass="entr" presetSubtype="0" fill="hold" nodeType="withEffect">
                                  <p:stCondLst>
                                    <p:cond delay="0"/>
                                  </p:stCondLst>
                                  <p:iterate>
                                    <p:tmPct val="10000"/>
                                  </p:iterate>
                                  <p:childTnLst>
                                    <p:set>
                                      <p:cBhvr>
                                        <p:cTn id="9" dur="1" fill="hold">
                                          <p:stCondLst>
                                            <p:cond delay="0"/>
                                          </p:stCondLst>
                                        </p:cTn>
                                        <p:tgtEl>
                                          <p:spTgt spid="1026"/>
                                        </p:tgtEl>
                                        <p:attrNameLst>
                                          <p:attrName>style.visibility</p:attrName>
                                        </p:attrNameLst>
                                      </p:cBhvr>
                                      <p:to>
                                        <p:strVal val="visible"/>
                                      </p:to>
                                    </p:set>
                                    <p:animEffect transition="in" filter="fade">
                                      <p:cBhvr>
                                        <p:cTn id="10" dur="7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Espaço Reservado para Conteúdo 4" descr="Uma imagem contendo pessoa, mulher, segurando, frente&#10;&#10;Descrição gerada automaticamente">
            <a:extLst>
              <a:ext uri="{FF2B5EF4-FFF2-40B4-BE49-F238E27FC236}">
                <a16:creationId xmlns:a16="http://schemas.microsoft.com/office/drawing/2014/main" id="{7195910B-10B0-46EC-87BF-E2C1FDFDA4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27297" y="409587"/>
            <a:ext cx="6718913" cy="5039185"/>
          </a:xfrm>
          <a:prstGeom prst="rect">
            <a:avLst/>
          </a:prstGeom>
          <a:ln>
            <a:noFill/>
          </a:ln>
          <a:effectLst>
            <a:outerShdw blurRad="292100" dist="139700" dir="2700000" algn="tl" rotWithShape="0">
              <a:srgbClr val="333333">
                <a:alpha val="65000"/>
              </a:srgbClr>
            </a:outerShdw>
          </a:effectLst>
        </p:spPr>
      </p:pic>
      <p:pic>
        <p:nvPicPr>
          <p:cNvPr id="7" name="Imagem 6" descr="Homem de terno azul&#10;&#10;Descrição gerada automaticamente">
            <a:extLst>
              <a:ext uri="{FF2B5EF4-FFF2-40B4-BE49-F238E27FC236}">
                <a16:creationId xmlns:a16="http://schemas.microsoft.com/office/drawing/2014/main" id="{C91BA2FA-4866-433D-9E8E-76E7E8AC0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0214" cy="6858000"/>
          </a:xfrm>
          <a:prstGeom prst="rect">
            <a:avLst/>
          </a:prstGeom>
        </p:spPr>
      </p:pic>
      <p:sp>
        <p:nvSpPr>
          <p:cNvPr id="8" name="CaixaDeTexto 7">
            <a:extLst>
              <a:ext uri="{FF2B5EF4-FFF2-40B4-BE49-F238E27FC236}">
                <a16:creationId xmlns:a16="http://schemas.microsoft.com/office/drawing/2014/main" id="{506C6A0B-6E45-488A-A1C5-5659EA8E23DE}"/>
              </a:ext>
            </a:extLst>
          </p:cNvPr>
          <p:cNvSpPr txBox="1"/>
          <p:nvPr/>
        </p:nvSpPr>
        <p:spPr>
          <a:xfrm>
            <a:off x="5362414" y="5858359"/>
            <a:ext cx="2479728" cy="369332"/>
          </a:xfrm>
          <a:prstGeom prst="rect">
            <a:avLst/>
          </a:prstGeom>
          <a:noFill/>
        </p:spPr>
        <p:txBody>
          <a:bodyPr wrap="square" rtlCol="0">
            <a:spAutoFit/>
          </a:bodyPr>
          <a:lstStyle/>
          <a:p>
            <a:r>
              <a:rPr lang="pt-BR"/>
              <a:t>Pr. Júlio César Medeiros</a:t>
            </a:r>
            <a:endParaRPr lang="pt-BR" dirty="0"/>
          </a:p>
        </p:txBody>
      </p:sp>
      <p:pic>
        <p:nvPicPr>
          <p:cNvPr id="10" name="Gráfico 9" descr="Bolas de Harvey 100% com preenchimento sólido">
            <a:extLst>
              <a:ext uri="{FF2B5EF4-FFF2-40B4-BE49-F238E27FC236}">
                <a16:creationId xmlns:a16="http://schemas.microsoft.com/office/drawing/2014/main" id="{97E0EC46-731B-47A5-A9E3-A3868A3A8F4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089717" y="5670046"/>
            <a:ext cx="914400" cy="914400"/>
          </a:xfrm>
          <a:prstGeom prst="rect">
            <a:avLst/>
          </a:prstGeom>
        </p:spPr>
      </p:pic>
      <p:pic>
        <p:nvPicPr>
          <p:cNvPr id="18" name="Gráfico 17" descr="Bolas de Harvey 100% com preenchimento sólido">
            <a:extLst>
              <a:ext uri="{FF2B5EF4-FFF2-40B4-BE49-F238E27FC236}">
                <a16:creationId xmlns:a16="http://schemas.microsoft.com/office/drawing/2014/main" id="{B816CE7D-B5E6-4048-BDFC-8A8C1ECBB60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14742" y="5670046"/>
            <a:ext cx="914400" cy="914400"/>
          </a:xfrm>
          <a:prstGeom prst="rect">
            <a:avLst/>
          </a:prstGeom>
        </p:spPr>
      </p:pic>
      <p:pic>
        <p:nvPicPr>
          <p:cNvPr id="20" name="Gráfico 19" descr="Bolas de Harvey 100% com preenchimento sólido">
            <a:extLst>
              <a:ext uri="{FF2B5EF4-FFF2-40B4-BE49-F238E27FC236}">
                <a16:creationId xmlns:a16="http://schemas.microsoft.com/office/drawing/2014/main" id="{5DB010EE-43C8-4970-841A-5A5A30E536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80630" y="5670046"/>
            <a:ext cx="914400" cy="914400"/>
          </a:xfrm>
          <a:prstGeom prst="rect">
            <a:avLst/>
          </a:prstGeom>
        </p:spPr>
      </p:pic>
    </p:spTree>
    <p:extLst>
      <p:ext uri="{BB962C8B-B14F-4D97-AF65-F5344CB8AC3E}">
        <p14:creationId xmlns:p14="http://schemas.microsoft.com/office/powerpoint/2010/main" val="29901586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Inscrever Se GIFs - Get the best GIF on GIPHY">
            <a:extLst>
              <a:ext uri="{FF2B5EF4-FFF2-40B4-BE49-F238E27FC236}">
                <a16:creationId xmlns:a16="http://schemas.microsoft.com/office/drawing/2014/main" id="{E04064F2-A5F6-440B-B641-A2A133F5743E}"/>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797502" y="1072280"/>
            <a:ext cx="33909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 name="Espaço Reservado para Conteúdo 4" descr="Interface gráfica do usuário, Aplicativo, Teams&#10;&#10;Descrição gerada automaticamente">
            <a:extLst>
              <a:ext uri="{FF2B5EF4-FFF2-40B4-BE49-F238E27FC236}">
                <a16:creationId xmlns:a16="http://schemas.microsoft.com/office/drawing/2014/main" id="{A9F5EA7E-3ABD-4172-921F-317104F28D0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05342" y="0"/>
            <a:ext cx="4823815" cy="6736398"/>
          </a:xfrm>
        </p:spPr>
      </p:pic>
      <p:pic>
        <p:nvPicPr>
          <p:cNvPr id="6" name="Imagem 5" descr="Forma&#10;&#10;Descrição gerada automaticamente com confiança baixa">
            <a:extLst>
              <a:ext uri="{FF2B5EF4-FFF2-40B4-BE49-F238E27FC236}">
                <a16:creationId xmlns:a16="http://schemas.microsoft.com/office/drawing/2014/main" id="{AE253FD1-C0CE-4E0E-88FD-AA090F4A86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564" y="2977280"/>
            <a:ext cx="3742258" cy="3673467"/>
          </a:xfrm>
          <a:prstGeom prst="rect">
            <a:avLst/>
          </a:prstGeom>
        </p:spPr>
      </p:pic>
      <p:sp>
        <p:nvSpPr>
          <p:cNvPr id="8" name="CaixaDeTexto 7">
            <a:extLst>
              <a:ext uri="{FF2B5EF4-FFF2-40B4-BE49-F238E27FC236}">
                <a16:creationId xmlns:a16="http://schemas.microsoft.com/office/drawing/2014/main" id="{3CEF2C47-6523-415F-BBD3-862C64C97ADE}"/>
              </a:ext>
            </a:extLst>
          </p:cNvPr>
          <p:cNvSpPr txBox="1"/>
          <p:nvPr/>
        </p:nvSpPr>
        <p:spPr>
          <a:xfrm>
            <a:off x="49975" y="219107"/>
            <a:ext cx="41148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3200" dirty="0"/>
              <a:t>COMO AJUDAR?</a:t>
            </a:r>
          </a:p>
        </p:txBody>
      </p:sp>
      <p:pic>
        <p:nvPicPr>
          <p:cNvPr id="9" name="Imagem 8" descr="Desenho de rosto de pessoa&#10;&#10;Descrição gerada automaticamente com confiança baixa">
            <a:extLst>
              <a:ext uri="{FF2B5EF4-FFF2-40B4-BE49-F238E27FC236}">
                <a16:creationId xmlns:a16="http://schemas.microsoft.com/office/drawing/2014/main" id="{E33C4E3B-B16A-4F99-91E6-A345115CBD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1125" y="121602"/>
            <a:ext cx="1809750" cy="1143000"/>
          </a:xfrm>
          <a:prstGeom prst="rect">
            <a:avLst/>
          </a:prstGeom>
        </p:spPr>
      </p:pic>
    </p:spTree>
    <p:extLst>
      <p:ext uri="{BB962C8B-B14F-4D97-AF65-F5344CB8AC3E}">
        <p14:creationId xmlns:p14="http://schemas.microsoft.com/office/powerpoint/2010/main" val="233837485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m 4" descr="Três livros empilhados ordenadamente">
            <a:extLst>
              <a:ext uri="{FF2B5EF4-FFF2-40B4-BE49-F238E27FC236}">
                <a16:creationId xmlns:a16="http://schemas.microsoft.com/office/drawing/2014/main" id="{A23A70A3-C4A8-401E-ADB1-C3A74AB4D4A2}"/>
              </a:ext>
            </a:extLst>
          </p:cNvPr>
          <p:cNvPicPr>
            <a:picLocks noChangeAspect="1"/>
          </p:cNvPicPr>
          <p:nvPr/>
        </p:nvPicPr>
        <p:blipFill rotWithShape="1">
          <a:blip r:embed="rId2">
            <a:extLst>
              <a:ext uri="{28A0092B-C50C-407E-A947-70E740481C1C}">
                <a14:useLocalDpi xmlns:a14="http://schemas.microsoft.com/office/drawing/2010/main" val="0"/>
              </a:ext>
            </a:extLst>
          </a:blip>
          <a:srcRect l="20109" t="9091" r="3190"/>
          <a:stretch/>
        </p:blipFill>
        <p:spPr>
          <a:xfrm>
            <a:off x="3625956" y="20751"/>
            <a:ext cx="8650778" cy="6857990"/>
          </a:xfrm>
          <a:prstGeom prst="rect">
            <a:avLst/>
          </a:prstGeom>
        </p:spPr>
      </p:pic>
      <p:sp>
        <p:nvSpPr>
          <p:cNvPr id="2" name="Título 1">
            <a:extLst>
              <a:ext uri="{FF2B5EF4-FFF2-40B4-BE49-F238E27FC236}">
                <a16:creationId xmlns:a16="http://schemas.microsoft.com/office/drawing/2014/main" id="{86EEB18D-2238-4BD8-BC4A-3404F45D2719}"/>
              </a:ext>
            </a:extLst>
          </p:cNvPr>
          <p:cNvSpPr>
            <a:spLocks noGrp="1"/>
          </p:cNvSpPr>
          <p:nvPr>
            <p:ph type="title"/>
          </p:nvPr>
        </p:nvSpPr>
        <p:spPr>
          <a:xfrm>
            <a:off x="371094" y="1161288"/>
            <a:ext cx="3438144" cy="1124712"/>
          </a:xfrm>
        </p:spPr>
        <p:txBody>
          <a:bodyPr anchor="b">
            <a:normAutofit/>
          </a:bodyPr>
          <a:lstStyle/>
          <a:p>
            <a:r>
              <a:rPr lang="pt-BR" sz="2800" dirty="0"/>
              <a:t>Bibliografia: </a:t>
            </a:r>
          </a:p>
        </p:txBody>
      </p:sp>
      <p:sp>
        <p:nvSpPr>
          <p:cNvPr id="3" name="Espaço Reservado para Conteúdo 2">
            <a:extLst>
              <a:ext uri="{FF2B5EF4-FFF2-40B4-BE49-F238E27FC236}">
                <a16:creationId xmlns:a16="http://schemas.microsoft.com/office/drawing/2014/main" id="{AAAFBD8B-393D-4ED0-81A6-E3E6A43A2781}"/>
              </a:ext>
            </a:extLst>
          </p:cNvPr>
          <p:cNvSpPr>
            <a:spLocks noGrp="1"/>
          </p:cNvSpPr>
          <p:nvPr>
            <p:ph idx="1"/>
          </p:nvPr>
        </p:nvSpPr>
        <p:spPr>
          <a:xfrm>
            <a:off x="371094" y="2718053"/>
            <a:ext cx="6146084" cy="3599619"/>
          </a:xfrm>
        </p:spPr>
        <p:txBody>
          <a:bodyPr anchor="t">
            <a:normAutofit/>
          </a:bodyPr>
          <a:lstStyle/>
          <a:p>
            <a:endParaRPr lang="pt-BR" sz="2000" dirty="0">
              <a:hlinkClick r:id="rId3"/>
            </a:endParaRPr>
          </a:p>
        </p:txBody>
      </p:sp>
      <p:sp>
        <p:nvSpPr>
          <p:cNvPr id="13" name="CaixaDeTexto 12">
            <a:extLst>
              <a:ext uri="{FF2B5EF4-FFF2-40B4-BE49-F238E27FC236}">
                <a16:creationId xmlns:a16="http://schemas.microsoft.com/office/drawing/2014/main" id="{6D037C26-4A59-4A3C-9F30-76A7CF3800EE}"/>
              </a:ext>
            </a:extLst>
          </p:cNvPr>
          <p:cNvSpPr txBox="1"/>
          <p:nvPr/>
        </p:nvSpPr>
        <p:spPr>
          <a:xfrm>
            <a:off x="568325" y="3169699"/>
            <a:ext cx="6319945" cy="1754326"/>
          </a:xfrm>
          <a:prstGeom prst="rect">
            <a:avLst/>
          </a:prstGeom>
          <a:noFill/>
        </p:spPr>
        <p:txBody>
          <a:bodyPr wrap="square">
            <a:spAutoFit/>
          </a:bodyPr>
          <a:lstStyle/>
          <a:p>
            <a:r>
              <a:rPr lang="pt-BR" dirty="0"/>
              <a:t>Lição 9. Habacuque o profeta inconformado. Revista Viver +. Editora Betel dominical, 2° trimestre 2021. </a:t>
            </a:r>
          </a:p>
          <a:p>
            <a:r>
              <a:rPr lang="pt-BR" dirty="0">
                <a:hlinkClick r:id="rId4"/>
              </a:rPr>
              <a:t>https://medium.com/de-casa-em-casa/o-reino-do-sul-manass%C3%A9s-amon-e-josias-acd3eaeff0b0</a:t>
            </a:r>
            <a:endParaRPr lang="pt-BR" dirty="0"/>
          </a:p>
          <a:p>
            <a:r>
              <a:rPr lang="pt-BR" dirty="0">
                <a:hlinkClick r:id="rId5"/>
              </a:rPr>
              <a:t>https://slideplayer.com.br/slide/13875119/</a:t>
            </a:r>
            <a:endParaRPr lang="pt-BR" dirty="0"/>
          </a:p>
          <a:p>
            <a:endParaRPr lang="pt-BR" dirty="0"/>
          </a:p>
        </p:txBody>
      </p:sp>
      <p:sp>
        <p:nvSpPr>
          <p:cNvPr id="15" name="CaixaDeTexto 14">
            <a:extLst>
              <a:ext uri="{FF2B5EF4-FFF2-40B4-BE49-F238E27FC236}">
                <a16:creationId xmlns:a16="http://schemas.microsoft.com/office/drawing/2014/main" id="{F1ABEA0C-AACD-49A0-8BF8-E30791FE37C7}"/>
              </a:ext>
            </a:extLst>
          </p:cNvPr>
          <p:cNvSpPr txBox="1"/>
          <p:nvPr/>
        </p:nvSpPr>
        <p:spPr>
          <a:xfrm>
            <a:off x="424815" y="5487846"/>
            <a:ext cx="8025638" cy="646332"/>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endParaRPr lang="en-US" sz="2000" dirty="0">
              <a:solidFill>
                <a:schemeClr val="tx1">
                  <a:alpha val="55000"/>
                </a:schemeClr>
              </a:solidFill>
            </a:endParaRPr>
          </a:p>
        </p:txBody>
      </p:sp>
    </p:spTree>
    <p:extLst>
      <p:ext uri="{BB962C8B-B14F-4D97-AF65-F5344CB8AC3E}">
        <p14:creationId xmlns:p14="http://schemas.microsoft.com/office/powerpoint/2010/main" val="29806890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 name="Título 1"/>
          <p:cNvSpPr txBox="1">
            <a:spLocks/>
          </p:cNvSpPr>
          <p:nvPr/>
        </p:nvSpPr>
        <p:spPr>
          <a:xfrm>
            <a:off x="1724722" y="939617"/>
            <a:ext cx="9144000" cy="1853514"/>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br>
              <a:rPr lang="pt-BR" sz="2000" dirty="0"/>
            </a:br>
            <a:r>
              <a:rPr lang="pt-BR" sz="2000" dirty="0"/>
              <a:t> </a:t>
            </a:r>
            <a:endParaRPr lang="pt-BR" sz="2000"/>
          </a:p>
        </p:txBody>
      </p:sp>
      <p:sp>
        <p:nvSpPr>
          <p:cNvPr id="4" name="Subtítulo 2"/>
          <p:cNvSpPr txBox="1">
            <a:spLocks/>
          </p:cNvSpPr>
          <p:nvPr/>
        </p:nvSpPr>
        <p:spPr>
          <a:xfrm>
            <a:off x="1877431" y="1585949"/>
            <a:ext cx="4802149" cy="4651956"/>
          </a:xfrm>
          <a:prstGeom prst="rect">
            <a:avLst/>
          </a:prstGeom>
          <a:ln>
            <a:solidFill>
              <a:schemeClr val="accent1"/>
            </a:solidFill>
          </a:ln>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4000" dirty="0">
                <a:solidFill>
                  <a:schemeClr val="bg1"/>
                </a:solidFill>
              </a:rPr>
              <a:t>“O Senhor, teu Deus, está no meio de ti, poderoso para salvar, ele se deleitará em ti com alegria” </a:t>
            </a:r>
            <a:r>
              <a:rPr lang="pt-BR" sz="4000" dirty="0" err="1">
                <a:solidFill>
                  <a:schemeClr val="bg1"/>
                </a:solidFill>
              </a:rPr>
              <a:t>Sf</a:t>
            </a:r>
            <a:r>
              <a:rPr lang="pt-BR" sz="4000" dirty="0">
                <a:solidFill>
                  <a:schemeClr val="bg1"/>
                </a:solidFill>
              </a:rPr>
              <a:t> 3.17</a:t>
            </a:r>
            <a:endParaRPr lang="pt-BR" sz="4800" dirty="0">
              <a:solidFill>
                <a:schemeClr val="bg1"/>
              </a:solidFill>
            </a:endParaRPr>
          </a:p>
        </p:txBody>
      </p:sp>
      <p:sp>
        <p:nvSpPr>
          <p:cNvPr id="9" name="CaixaDeTexto 8">
            <a:extLst>
              <a:ext uri="{FF2B5EF4-FFF2-40B4-BE49-F238E27FC236}">
                <a16:creationId xmlns:a16="http://schemas.microsoft.com/office/drawing/2014/main" id="{94C94EA4-4B8F-4C13-99B3-9AD576CEF4D6}"/>
              </a:ext>
            </a:extLst>
          </p:cNvPr>
          <p:cNvSpPr txBox="1"/>
          <p:nvPr/>
        </p:nvSpPr>
        <p:spPr>
          <a:xfrm>
            <a:off x="1877431" y="715575"/>
            <a:ext cx="4710613"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pt-BR" sz="3600" dirty="0"/>
              <a:t>Versículo-chave</a:t>
            </a:r>
          </a:p>
        </p:txBody>
      </p:sp>
      <p:pic>
        <p:nvPicPr>
          <p:cNvPr id="6" name="Imagem 5" descr="Rapaz usando um tablet sorrindo">
            <a:extLst>
              <a:ext uri="{FF2B5EF4-FFF2-40B4-BE49-F238E27FC236}">
                <a16:creationId xmlns:a16="http://schemas.microsoft.com/office/drawing/2014/main" id="{CA500CC2-7A03-4F45-B764-84AD77864A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2917" y="132347"/>
            <a:ext cx="2561652" cy="6858000"/>
          </a:xfrm>
          <a:prstGeom prst="rect">
            <a:avLst/>
          </a:prstGeom>
        </p:spPr>
      </p:pic>
    </p:spTree>
    <p:extLst>
      <p:ext uri="{BB962C8B-B14F-4D97-AF65-F5344CB8AC3E}">
        <p14:creationId xmlns:p14="http://schemas.microsoft.com/office/powerpoint/2010/main" val="41127806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311973C2-EB8B-452A-A698-4A252FD3A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10162E77-11AD-44A7-84EC-40C59EEFBD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5181601" y="634946"/>
            <a:ext cx="6368142" cy="1450757"/>
          </a:xfrm>
        </p:spPr>
        <p:txBody>
          <a:bodyPr>
            <a:normAutofit/>
          </a:bodyPr>
          <a:lstStyle/>
          <a:p>
            <a:r>
              <a:rPr lang="pt-BR"/>
              <a:t>Atividade em grupo</a:t>
            </a:r>
          </a:p>
        </p:txBody>
      </p:sp>
      <p:pic>
        <p:nvPicPr>
          <p:cNvPr id="7" name="Picture 2" descr="Como organizar um bom trabalho em grupo?">
            <a:extLst>
              <a:ext uri="{FF2B5EF4-FFF2-40B4-BE49-F238E27FC236}">
                <a16:creationId xmlns:a16="http://schemas.microsoft.com/office/drawing/2014/main" id="{5497E0AA-D94E-4B77-AC79-9E80B18A69B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154" r="24506" b="4"/>
          <a:stretch/>
        </p:blipFill>
        <p:spPr bwMode="auto">
          <a:xfrm>
            <a:off x="20" y="-12128"/>
            <a:ext cx="4654276" cy="6870127"/>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Connector 20">
            <a:extLst>
              <a:ext uri="{FF2B5EF4-FFF2-40B4-BE49-F238E27FC236}">
                <a16:creationId xmlns:a16="http://schemas.microsoft.com/office/drawing/2014/main" id="{5AB158E9-1B40-4CD6-95F0-95CA11DF7B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87617" y="2085703"/>
            <a:ext cx="617068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Espaço Reservado para Conteúdo 2"/>
          <p:cNvSpPr>
            <a:spLocks noGrp="1"/>
          </p:cNvSpPr>
          <p:nvPr>
            <p:ph idx="1"/>
          </p:nvPr>
        </p:nvSpPr>
        <p:spPr>
          <a:xfrm>
            <a:off x="5181601" y="2198914"/>
            <a:ext cx="6368142" cy="3670180"/>
          </a:xfrm>
        </p:spPr>
        <p:txBody>
          <a:bodyPr>
            <a:normAutofit/>
          </a:bodyPr>
          <a:lstStyle/>
          <a:p>
            <a:r>
              <a:rPr lang="pt-BR" sz="1400" dirty="0"/>
              <a:t>Inicie a aula com a leitura de Sofonias 1.5. Explique que a passagem nos mostra que o povo estava consultando a astrologia, prestando culto ao Senhor e a </a:t>
            </a:r>
            <a:r>
              <a:rPr lang="pt-BR" sz="1400" dirty="0" err="1"/>
              <a:t>Malcã</a:t>
            </a:r>
            <a:r>
              <a:rPr lang="pt-BR" sz="1400" dirty="0"/>
              <a:t>, ou seja, havia em Judá uma mistura religiosa com o paganismo. Ressalte que, ainda hoje, há cristãos que consultam a astrologia para "conhecer" seu futuro e tomar decisões. Pergunte, então: </a:t>
            </a:r>
          </a:p>
          <a:p>
            <a:r>
              <a:rPr lang="pt-BR" sz="1400" dirty="0"/>
              <a:t>A) por que as pessoas buscam orientação no horóscopo; </a:t>
            </a:r>
          </a:p>
          <a:p>
            <a:r>
              <a:rPr lang="pt-BR" sz="1400" dirty="0"/>
              <a:t>B) como e onde o cristão convertido deve obter informações sobre sua vida. </a:t>
            </a:r>
          </a:p>
          <a:p>
            <a:r>
              <a:rPr lang="pt-BR" sz="1400" dirty="0"/>
              <a:t>Ouça as respostas com atenção. </a:t>
            </a:r>
          </a:p>
          <a:p>
            <a:r>
              <a:rPr lang="pt-BR" sz="1400" dirty="0"/>
              <a:t>Explique que eles verão o que a Bíblia (mostre a Bíblia), nosso Manual de regra de fé e prática, ensina sobre esse assunto. Leia: </a:t>
            </a:r>
            <a:r>
              <a:rPr lang="pt-BR" sz="1400" dirty="0" err="1"/>
              <a:t>Sl</a:t>
            </a:r>
            <a:r>
              <a:rPr lang="pt-BR" sz="1400" dirty="0"/>
              <a:t> 1.1-2; </a:t>
            </a:r>
            <a:r>
              <a:rPr lang="pt-BR" sz="1400" dirty="0" err="1"/>
              <a:t>Sl</a:t>
            </a:r>
            <a:r>
              <a:rPr lang="pt-BR" sz="1400" dirty="0"/>
              <a:t> 119.9,11; CI 3.16a; </a:t>
            </a:r>
            <a:r>
              <a:rPr lang="pt-BR" sz="1400" dirty="0" err="1"/>
              <a:t>Tg</a:t>
            </a:r>
            <a:r>
              <a:rPr lang="pt-BR" sz="1400" dirty="0"/>
              <a:t> 1. 22. Por fim, diga aos alunos que Sofonias anunciou o juízo de Deus sobre o povo por causa de seus pecados, dentre eles a consulta sobre o futuro em fontes pagãs. O futuro do crente, entretanto, está assegurado em Deus, por intermédio de Jesus, nosso Senhor e Salvador.</a:t>
            </a:r>
          </a:p>
        </p:txBody>
      </p:sp>
    </p:spTree>
    <p:extLst>
      <p:ext uri="{BB962C8B-B14F-4D97-AF65-F5344CB8AC3E}">
        <p14:creationId xmlns:p14="http://schemas.microsoft.com/office/powerpoint/2010/main" val="2794263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84D9DB-B23C-48A9-8BA5-8B7AEFB19A95}"/>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SUBSIDIO PARA O PROFESSOR</a:t>
            </a:r>
          </a:p>
        </p:txBody>
      </p:sp>
      <p:pic>
        <p:nvPicPr>
          <p:cNvPr id="4" name="Espaço Reservado para Conteúdo 3" descr="Desenho de uma pessoa&#10;&#10;Descrição gerada automaticamente com confiança média">
            <a:extLst>
              <a:ext uri="{FF2B5EF4-FFF2-40B4-BE49-F238E27FC236}">
                <a16:creationId xmlns:a16="http://schemas.microsoft.com/office/drawing/2014/main" id="{BF6A134C-1DE6-412E-AE5F-837F1F26B6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1972133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Espaço Reservado para Conteúdo 13">
            <a:extLst>
              <a:ext uri="{FF2B5EF4-FFF2-40B4-BE49-F238E27FC236}">
                <a16:creationId xmlns:a16="http://schemas.microsoft.com/office/drawing/2014/main" id="{BD2EEE55-7246-48C9-B9C1-89784D6DD13F}"/>
              </a:ext>
            </a:extLst>
          </p:cNvPr>
          <p:cNvSpPr>
            <a:spLocks noGrp="1"/>
          </p:cNvSpPr>
          <p:nvPr>
            <p:ph idx="1"/>
          </p:nvPr>
        </p:nvSpPr>
        <p:spPr/>
        <p:txBody>
          <a:bodyPr/>
          <a:lstStyle/>
          <a:p>
            <a:endParaRPr lang="pt-BR" dirty="0"/>
          </a:p>
        </p:txBody>
      </p:sp>
      <p:sp>
        <p:nvSpPr>
          <p:cNvPr id="2" name="Título 1">
            <a:extLst>
              <a:ext uri="{FF2B5EF4-FFF2-40B4-BE49-F238E27FC236}">
                <a16:creationId xmlns:a16="http://schemas.microsoft.com/office/drawing/2014/main" id="{9F0D5493-BC67-497E-8BC9-00F3FA25A843}"/>
              </a:ext>
            </a:extLst>
          </p:cNvPr>
          <p:cNvSpPr>
            <a:spLocks noGrp="1"/>
          </p:cNvSpPr>
          <p:nvPr>
            <p:ph type="title"/>
          </p:nvPr>
        </p:nvSpPr>
        <p:spPr/>
        <p:txBody>
          <a:bodyPr/>
          <a:lstStyle/>
          <a:p>
            <a:endParaRPr lang="pt-BR"/>
          </a:p>
        </p:txBody>
      </p:sp>
      <p:pic>
        <p:nvPicPr>
          <p:cNvPr id="12" name="Imagem 11" descr="Uma imagem contendo texto, no interior, mesa, pedaço&#10;&#10;Descrição gerada automaticamente">
            <a:extLst>
              <a:ext uri="{FF2B5EF4-FFF2-40B4-BE49-F238E27FC236}">
                <a16:creationId xmlns:a16="http://schemas.microsoft.com/office/drawing/2014/main" id="{55490D1F-D22C-4AA6-9F45-6EED82DCEA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8461"/>
            <a:ext cx="12192001" cy="6894154"/>
          </a:xfrm>
          <a:prstGeom prst="rect">
            <a:avLst/>
          </a:prstGeom>
        </p:spPr>
      </p:pic>
      <p:sp>
        <p:nvSpPr>
          <p:cNvPr id="6" name="Retângulo 5">
            <a:extLst>
              <a:ext uri="{FF2B5EF4-FFF2-40B4-BE49-F238E27FC236}">
                <a16:creationId xmlns:a16="http://schemas.microsoft.com/office/drawing/2014/main" id="{80763530-CB3D-458D-8F8A-D05F032F8708}"/>
              </a:ext>
            </a:extLst>
          </p:cNvPr>
          <p:cNvSpPr/>
          <p:nvPr/>
        </p:nvSpPr>
        <p:spPr>
          <a:xfrm>
            <a:off x="100334" y="4710835"/>
            <a:ext cx="8745151" cy="1200329"/>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pt-BR" sz="7200" dirty="0">
                <a:ln w="0"/>
                <a:solidFill>
                  <a:schemeClr val="tx1"/>
                </a:solidFill>
                <a:effectLst>
                  <a:outerShdw blurRad="38100" dist="19050" dir="2700000" algn="tl" rotWithShape="0">
                    <a:schemeClr val="dk1">
                      <a:alpha val="40000"/>
                    </a:schemeClr>
                  </a:outerShdw>
                </a:effectLst>
              </a:rPr>
              <a:t> O LIVRO DE SOFONIAS</a:t>
            </a:r>
          </a:p>
        </p:txBody>
      </p:sp>
    </p:spTree>
    <p:extLst>
      <p:ext uri="{BB962C8B-B14F-4D97-AF65-F5344CB8AC3E}">
        <p14:creationId xmlns:p14="http://schemas.microsoft.com/office/powerpoint/2010/main" val="2331591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5FF781-51E3-4D39-8F61-C534BFC2FED0}"/>
              </a:ext>
            </a:extLst>
          </p:cNvPr>
          <p:cNvSpPr>
            <a:spLocks noGrp="1"/>
          </p:cNvSpPr>
          <p:nvPr>
            <p:ph type="title"/>
          </p:nvPr>
        </p:nvSpPr>
        <p:spPr>
          <a:xfrm>
            <a:off x="8426625" y="533400"/>
            <a:ext cx="3091607" cy="1022043"/>
          </a:xfrm>
        </p:spPr>
        <p:txBody>
          <a:bodyPr anchor="b">
            <a:normAutofit fontScale="90000"/>
          </a:bodyPr>
          <a:lstStyle/>
          <a:p>
            <a:r>
              <a:rPr lang="pt-BR" sz="4000" dirty="0"/>
              <a:t>Profetas menores</a:t>
            </a:r>
          </a:p>
        </p:txBody>
      </p:sp>
      <p:pic>
        <p:nvPicPr>
          <p:cNvPr id="6" name="Imagem 5">
            <a:extLst>
              <a:ext uri="{FF2B5EF4-FFF2-40B4-BE49-F238E27FC236}">
                <a16:creationId xmlns:a16="http://schemas.microsoft.com/office/drawing/2014/main" id="{6A17B8F5-6C1D-49E3-A435-1A52ABCF008B}"/>
              </a:ext>
            </a:extLst>
          </p:cNvPr>
          <p:cNvPicPr>
            <a:picLocks noChangeAspect="1"/>
          </p:cNvPicPr>
          <p:nvPr/>
        </p:nvPicPr>
        <p:blipFill>
          <a:blip r:embed="rId2"/>
          <a:stretch>
            <a:fillRect/>
          </a:stretch>
        </p:blipFill>
        <p:spPr>
          <a:xfrm>
            <a:off x="457200" y="533400"/>
            <a:ext cx="7696200" cy="5791200"/>
          </a:xfrm>
          <a:prstGeom prst="rect">
            <a:avLst/>
          </a:prstGeom>
        </p:spPr>
      </p:pic>
      <p:pic>
        <p:nvPicPr>
          <p:cNvPr id="9" name="Espaço Reservado para Conteúdo 8" descr="Empresário contando um">
            <a:extLst>
              <a:ext uri="{FF2B5EF4-FFF2-40B4-BE49-F238E27FC236}">
                <a16:creationId xmlns:a16="http://schemas.microsoft.com/office/drawing/2014/main" id="{EF5DCA7B-2E2D-4992-A137-F6478E4696D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300411" y="475095"/>
            <a:ext cx="2033661" cy="6195163"/>
          </a:xfrm>
        </p:spPr>
      </p:pic>
    </p:spTree>
    <p:extLst>
      <p:ext uri="{BB962C8B-B14F-4D97-AF65-F5344CB8AC3E}">
        <p14:creationId xmlns:p14="http://schemas.microsoft.com/office/powerpoint/2010/main" val="49425050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2" descr="Profeta Sofonias: Quem Foi Sofonias na Bíblia?">
            <a:extLst>
              <a:ext uri="{FF2B5EF4-FFF2-40B4-BE49-F238E27FC236}">
                <a16:creationId xmlns:a16="http://schemas.microsoft.com/office/drawing/2014/main" id="{D61D903A-CB65-4431-9691-E14ED5F23A36}"/>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4576" b="11714"/>
          <a:stretch/>
        </p:blipFill>
        <p:spPr bwMode="auto">
          <a:xfrm>
            <a:off x="457200" y="457200"/>
            <a:ext cx="112776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77239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etrospectiva">
  <a:themeElements>
    <a:clrScheme name="Retrospectiva">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iv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iva">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 Theme">
  <a:themeElements>
    <a:clrScheme name="Tema do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ema do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1_Retrospectiva">
  <a:themeElements>
    <a:clrScheme name="Retrospectiva">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iv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iva">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8">
    <wetp:webextensionref xmlns:r="http://schemas.openxmlformats.org/officeDocument/2006/relationships" r:id="rId1"/>
  </wetp:taskpane>
  <wetp:taskpane dockstate="right" visibility="0" width="350" row="7">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AB90FC0D-7C3C-4187-A281-A1F0494A263F}">
  <we:reference id="wa104380907" version="3.0.0.0" store="pt-BR" storeType="OMEX"/>
  <we:alternateReferences>
    <we:reference id="WA104380907" version="3.0.0.0" store=""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223D6F7F-BC98-405F-BBF5-EFDA47BD8E8D}">
  <we:reference id="wa104380902" version="1.0.0.0" store="pt-BR" storeType="OMEX"/>
  <we:alternateReferences>
    <we:reference id="WA104380902" version="1.0.0.0"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1899</TotalTime>
  <Words>2196</Words>
  <Application>Microsoft Office PowerPoint</Application>
  <PresentationFormat>Widescreen</PresentationFormat>
  <Paragraphs>91</Paragraphs>
  <Slides>32</Slides>
  <Notes>0</Notes>
  <HiddenSlides>0</HiddenSlides>
  <MMClips>0</MMClips>
  <ScaleCrop>false</ScaleCrop>
  <HeadingPairs>
    <vt:vector size="6" baseType="variant">
      <vt:variant>
        <vt:lpstr>Fontes usadas</vt:lpstr>
      </vt:variant>
      <vt:variant>
        <vt:i4>8</vt:i4>
      </vt:variant>
      <vt:variant>
        <vt:lpstr>Tema</vt:lpstr>
      </vt:variant>
      <vt:variant>
        <vt:i4>4</vt:i4>
      </vt:variant>
      <vt:variant>
        <vt:lpstr>Títulos de slides</vt:lpstr>
      </vt:variant>
      <vt:variant>
        <vt:i4>32</vt:i4>
      </vt:variant>
    </vt:vector>
  </HeadingPairs>
  <TitlesOfParts>
    <vt:vector size="44" baseType="lpstr">
      <vt:lpstr>Arial</vt:lpstr>
      <vt:lpstr>Arial</vt:lpstr>
      <vt:lpstr>Calibri</vt:lpstr>
      <vt:lpstr>Calibri Light</vt:lpstr>
      <vt:lpstr>charter</vt:lpstr>
      <vt:lpstr>Ensign:Sans</vt:lpstr>
      <vt:lpstr>Ensign:Serif</vt:lpstr>
      <vt:lpstr>Open Sans</vt:lpstr>
      <vt:lpstr>Tema do Office</vt:lpstr>
      <vt:lpstr>Retrospectiva</vt:lpstr>
      <vt:lpstr>Office Theme</vt:lpstr>
      <vt:lpstr>1_Retrospectiva</vt:lpstr>
      <vt:lpstr>Lição 10. Sofonias, o profeta do castigo e da restauração</vt:lpstr>
      <vt:lpstr>Apresentação do PowerPoint</vt:lpstr>
      <vt:lpstr>Objetivo da lição</vt:lpstr>
      <vt:lpstr>Apresentação do PowerPoint</vt:lpstr>
      <vt:lpstr>Atividade em grupo</vt:lpstr>
      <vt:lpstr>SUBSIDIO PARA O PROFESSOR</vt:lpstr>
      <vt:lpstr>Apresentação do PowerPoint</vt:lpstr>
      <vt:lpstr>Profetas menores</vt:lpstr>
      <vt:lpstr>Apresentação do PowerPoint</vt:lpstr>
      <vt:lpstr>Apresentação do PowerPoint</vt:lpstr>
      <vt:lpstr>Apresentação do PowerPoint</vt:lpstr>
      <vt:lpstr>Resumo do livro </vt:lpstr>
      <vt:lpstr> Quando e onde foi escrito? </vt:lpstr>
      <vt:lpstr> Contexto histórico:  </vt:lpstr>
      <vt:lpstr>SITUAÇÃO RELIGIOSA E POLÍTICA </vt:lpstr>
      <vt:lpstr>SITUAÇÃO RELIGIOSA E POLÍTICA </vt:lpstr>
      <vt:lpstr>O REI MANASSÉS SACRIFICANDO SEU FILHO A MILCOM, DEUS DOS AMONITAS </vt:lpstr>
      <vt:lpstr>O arrependimento de Manassés</vt:lpstr>
      <vt:lpstr>A morte de Manassés</vt:lpstr>
      <vt:lpstr>A reforma de Josias</vt:lpstr>
      <vt:lpstr>A reforma de Josias</vt:lpstr>
      <vt:lpstr>Introdução</vt:lpstr>
      <vt:lpstr>1. O Amor e  Juízo</vt:lpstr>
      <vt:lpstr>2. A Mensagem de Sofonias </vt:lpstr>
      <vt:lpstr>3. A mensagem de Sofonias Para Hoje</vt:lpstr>
      <vt:lpstr>Conclusão </vt:lpstr>
      <vt:lpstr>Ativdade em grupo</vt:lpstr>
      <vt:lpstr>Apresentação do PowerPoint</vt:lpstr>
      <vt:lpstr>Conclusão </vt:lpstr>
      <vt:lpstr>Apresentação do PowerPoint</vt:lpstr>
      <vt:lpstr>Apresentação do PowerPoint</vt:lpstr>
      <vt:lpstr>Bibliografia: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Lição 5 A luz que brilha nas trevas</dc:title>
  <dc:creator>Julio César Pereira</dc:creator>
  <cp:lastModifiedBy>Julio César Pereira</cp:lastModifiedBy>
  <cp:revision>84</cp:revision>
  <dcterms:created xsi:type="dcterms:W3CDTF">2021-01-30T14:50:10Z</dcterms:created>
  <dcterms:modified xsi:type="dcterms:W3CDTF">2021-06-04T12:34:01Z</dcterms:modified>
</cp:coreProperties>
</file>